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8" r:id="rId3"/>
    <p:sldId id="259" r:id="rId4"/>
    <p:sldId id="261" r:id="rId5"/>
    <p:sldId id="262" r:id="rId6"/>
    <p:sldId id="263" r:id="rId7"/>
    <p:sldId id="264" r:id="rId8"/>
    <p:sldId id="265" r:id="rId9"/>
    <p:sldId id="266" r:id="rId10"/>
    <p:sldId id="267" r:id="rId11"/>
    <p:sldId id="268" r:id="rId12"/>
    <p:sldId id="295"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819C9F-C8AE-4F34-875A-38D8D4A39E2B}">
  <a:tblStyle styleId="{58819C9F-C8AE-4F34-875A-38D8D4A39E2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92"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07232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ea8e58f0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ea8e58f0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3416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cea8e58f0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cea8e58f0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1127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cea8e58f0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cea8e58f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9357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cea8e58f0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cea8e58f0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0728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cea8e58f0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cea8e58f0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4407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cea8e58f0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cea8e58f0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055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cea8e58f0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cea8e58f0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9185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cea8e58f0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cea8e58f0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3139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cea8e58f0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cea8e58f0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9662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cea8e58f0_0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cea8e58f0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7976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5cea8e58f0_0_2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5cea8e58f0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cea8e58f0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cea8e58f0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1243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cea8e58f0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cea8e58f0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49534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cea8e58f0_0_2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cea8e58f0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1789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5cea8e58f0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cea8e58f0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6655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5cea8e58f0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5cea8e58f0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7652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5cea8e58f0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5cea8e58f0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62441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cea8e58f0_0_2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5cea8e58f0_0_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350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5cea8e58f0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5cea8e58f0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5810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cea8e58f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cea8e58f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922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cea8e58f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cea8e58f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03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cea8e58f0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cea8e58f0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7759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cea8e58f0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cea8e58f0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23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cea8e58f0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cea8e58f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8055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cea8e58f0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cea8e58f0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3850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0" y="152400"/>
            <a:ext cx="9050251" cy="494017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body" idx="1"/>
          </p:nvPr>
        </p:nvSpPr>
        <p:spPr>
          <a:xfrm>
            <a:off x="311700" y="979500"/>
            <a:ext cx="8752800" cy="4060200"/>
          </a:xfrm>
          <a:prstGeom prst="rect">
            <a:avLst/>
          </a:prstGeom>
        </p:spPr>
        <p:style>
          <a:lnRef idx="1">
            <a:schemeClr val="accent3"/>
          </a:lnRef>
          <a:fillRef idx="2">
            <a:schemeClr val="accent3"/>
          </a:fillRef>
          <a:effectRef idx="1">
            <a:schemeClr val="accent3"/>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7 . Watershed </a:t>
            </a:r>
            <a:r>
              <a:rPr lang="en-GB" b="1" dirty="0" smtClean="0">
                <a:solidFill>
                  <a:schemeClr val="tx1"/>
                </a:solidFill>
              </a:rPr>
              <a:t>Activities</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all the watershed works like check dams, gully plugs and percolation </a:t>
            </a:r>
            <a:r>
              <a:rPr lang="en-GB" dirty="0" smtClean="0">
                <a:solidFill>
                  <a:schemeClr val="tx1"/>
                </a:solidFill>
              </a:rPr>
              <a:t>tanks for a micro watershed of 500 hectares</a:t>
            </a:r>
          </a:p>
          <a:p>
            <a:pPr marL="914400" lvl="1" indent="-317500" algn="l" rtl="0">
              <a:spcBef>
                <a:spcPts val="1600"/>
              </a:spcBef>
              <a:spcAft>
                <a:spcPts val="0"/>
              </a:spcAft>
              <a:buSzPts val="1400"/>
              <a:buChar char="○"/>
            </a:pPr>
            <a:endParaRPr>
              <a:solidFill>
                <a:schemeClr val="tx1"/>
              </a:solidFill>
            </a:endParaRPr>
          </a:p>
        </p:txBody>
      </p:sp>
      <p:graphicFrame>
        <p:nvGraphicFramePr>
          <p:cNvPr id="121" name="Google Shape;121;p24"/>
          <p:cNvGraphicFramePr/>
          <p:nvPr/>
        </p:nvGraphicFramePr>
        <p:xfrm>
          <a:off x="2122657" y="2285960"/>
          <a:ext cx="4752276" cy="2480205"/>
        </p:xfrm>
        <a:graphic>
          <a:graphicData uri="http://schemas.openxmlformats.org/drawingml/2006/table">
            <a:tbl>
              <a:tblPr>
                <a:noFill/>
                <a:tableStyleId>{58819C9F-C8AE-4F34-875A-38D8D4A39E2B}</a:tableStyleId>
              </a:tblPr>
              <a:tblGrid>
                <a:gridCol w="385919"/>
                <a:gridCol w="783898"/>
                <a:gridCol w="1048881"/>
                <a:gridCol w="1266789"/>
                <a:gridCol w="1266789"/>
              </a:tblGrid>
              <a:tr h="1489225">
                <a:tc>
                  <a:txBody>
                    <a:bodyPr/>
                    <a:lstStyle/>
                    <a:p>
                      <a:pPr marL="0" lvl="0" indent="0" algn="ctr" rtl="0">
                        <a:spcBef>
                          <a:spcPts val="0"/>
                        </a:spcBef>
                        <a:spcAft>
                          <a:spcPts val="0"/>
                        </a:spcAft>
                        <a:buNone/>
                      </a:pPr>
                      <a:r>
                        <a:rPr lang="en-GB" b="1" dirty="0" err="1"/>
                        <a:t>Sl</a:t>
                      </a:r>
                      <a:r>
                        <a:rPr lang="en-GB" b="1" dirty="0"/>
                        <a:t> No</a:t>
                      </a:r>
                      <a:endParaRPr b="1"/>
                    </a:p>
                  </a:txBody>
                  <a:tcPr marL="91425" marR="91425" marT="91425" marB="91425"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smtClean="0"/>
                        <a:t>District/Block/GP </a:t>
                      </a:r>
                    </a:p>
                  </a:txBody>
                  <a:tcPr marL="91425" marR="91425" marT="91425" marB="91425" anchor="ctr"/>
                </a:tc>
                <a:tc>
                  <a:txBody>
                    <a:bodyPr/>
                    <a:lstStyle/>
                    <a:p>
                      <a:pPr marL="0" lvl="0" indent="0" algn="ctr" rtl="0">
                        <a:spcBef>
                          <a:spcPts val="0"/>
                        </a:spcBef>
                        <a:spcAft>
                          <a:spcPts val="0"/>
                        </a:spcAft>
                        <a:buNone/>
                      </a:pPr>
                      <a:r>
                        <a:rPr lang="en-GB" b="1" dirty="0" smtClean="0"/>
                        <a:t>Geo </a:t>
                      </a:r>
                      <a:r>
                        <a:rPr lang="en-GB" b="1" dirty="0" err="1" smtClean="0"/>
                        <a:t>Cordinates</a:t>
                      </a:r>
                      <a:endParaRPr b="1"/>
                    </a:p>
                  </a:txBody>
                  <a:tcPr marL="91425" marR="91425" marT="91425" marB="91425" anchor="ctr"/>
                </a:tc>
                <a:tc>
                  <a:txBody>
                    <a:bodyPr/>
                    <a:lstStyle/>
                    <a:p>
                      <a:pPr marL="0" lvl="0" indent="0" algn="ctr" rtl="0">
                        <a:spcBef>
                          <a:spcPts val="0"/>
                        </a:spcBef>
                        <a:spcAft>
                          <a:spcPts val="0"/>
                        </a:spcAft>
                        <a:buNone/>
                      </a:pPr>
                      <a:r>
                        <a:rPr lang="en-GB" b="1" dirty="0"/>
                        <a:t>Nature of </a:t>
                      </a:r>
                      <a:r>
                        <a:rPr lang="en-GB" b="1" dirty="0" smtClean="0"/>
                        <a:t>Watershed Works </a:t>
                      </a:r>
                      <a:r>
                        <a:rPr lang="en-GB" b="1" dirty="0"/>
                        <a:t>(</a:t>
                      </a:r>
                      <a:r>
                        <a:rPr lang="en-GB" b="1" dirty="0" err="1"/>
                        <a:t>checkdam</a:t>
                      </a:r>
                      <a:r>
                        <a:rPr lang="en-GB" b="1" dirty="0"/>
                        <a:t> /Gully Plugs/ percolation tanks)</a:t>
                      </a:r>
                      <a:endParaRPr b="1"/>
                    </a:p>
                  </a:txBody>
                  <a:tcPr marL="91425" marR="91425" marT="91425" marB="91425" anchor="ctr"/>
                </a:tc>
                <a:tc>
                  <a:txBody>
                    <a:bodyPr/>
                    <a:lstStyle/>
                    <a:p>
                      <a:pPr marL="0" lvl="0" indent="0" algn="ctr" rtl="0">
                        <a:spcBef>
                          <a:spcPts val="0"/>
                        </a:spcBef>
                        <a:spcAft>
                          <a:spcPts val="0"/>
                        </a:spcAft>
                        <a:buNone/>
                      </a:pPr>
                      <a:r>
                        <a:rPr lang="en-US" b="1" dirty="0" smtClean="0"/>
                        <a:t>Number of works</a:t>
                      </a:r>
                      <a:endParaRPr b="1"/>
                    </a:p>
                  </a:txBody>
                  <a:tcPr marL="91425" marR="91425" marT="91425" marB="91425" anchor="ctr"/>
                </a:tc>
              </a:tr>
              <a:tr h="4076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710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body" idx="1"/>
          </p:nvPr>
        </p:nvSpPr>
        <p:spPr>
          <a:xfrm>
            <a:off x="311700" y="979500"/>
            <a:ext cx="8752800" cy="4060200"/>
          </a:xfrm>
          <a:prstGeom prst="rect">
            <a:avLst/>
          </a:prstGeom>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8 . </a:t>
            </a:r>
            <a:r>
              <a:rPr lang="en-GB" b="1" dirty="0" smtClean="0">
                <a:solidFill>
                  <a:schemeClr val="tx1"/>
                </a:solidFill>
              </a:rPr>
              <a:t>Intensive Afforestation</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all the saplings planted during July to September 2018</a:t>
            </a:r>
            <a:endParaRPr>
              <a:solidFill>
                <a:schemeClr val="tx1"/>
              </a:solidFill>
            </a:endParaRPr>
          </a:p>
        </p:txBody>
      </p:sp>
      <p:graphicFrame>
        <p:nvGraphicFramePr>
          <p:cNvPr id="127" name="Google Shape;127;p25"/>
          <p:cNvGraphicFramePr/>
          <p:nvPr/>
        </p:nvGraphicFramePr>
        <p:xfrm>
          <a:off x="938425" y="2323985"/>
          <a:ext cx="6469908" cy="2240010"/>
        </p:xfrm>
        <a:graphic>
          <a:graphicData uri="http://schemas.openxmlformats.org/drawingml/2006/table">
            <a:tbl>
              <a:tblPr>
                <a:noFill/>
                <a:tableStyleId>{58819C9F-C8AE-4F34-875A-38D8D4A39E2B}</a:tableStyleId>
              </a:tblPr>
              <a:tblGrid>
                <a:gridCol w="467042"/>
                <a:gridCol w="1261533"/>
                <a:gridCol w="1168400"/>
                <a:gridCol w="1617133"/>
                <a:gridCol w="1955800"/>
              </a:tblGrid>
              <a:tr h="1447575">
                <a:tc>
                  <a:txBody>
                    <a:bodyPr/>
                    <a:lstStyle/>
                    <a:p>
                      <a:pPr marL="0" lvl="0" indent="0" algn="ctr" rtl="0">
                        <a:spcBef>
                          <a:spcPts val="0"/>
                        </a:spcBef>
                        <a:spcAft>
                          <a:spcPts val="0"/>
                        </a:spcAft>
                        <a:buNone/>
                      </a:pPr>
                      <a:r>
                        <a:rPr lang="en-GB" b="1" dirty="0" err="1"/>
                        <a:t>Sl</a:t>
                      </a:r>
                      <a:r>
                        <a:rPr lang="en-GB" b="1" dirty="0"/>
                        <a:t> No</a:t>
                      </a:r>
                      <a:endParaRPr b="1"/>
                    </a:p>
                  </a:txBody>
                  <a:tcPr marL="91425" marR="91425" marT="91425" marB="91425"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b="1" dirty="0" smtClean="0"/>
                        <a:t>District/Block/GP </a:t>
                      </a:r>
                    </a:p>
                  </a:txBody>
                  <a:tcPr marL="91425" marR="91425" marT="91425" marB="91425" anchor="ctr"/>
                </a:tc>
                <a:tc>
                  <a:txBody>
                    <a:bodyPr/>
                    <a:lstStyle/>
                    <a:p>
                      <a:pPr marL="0" lvl="0" indent="0" algn="ctr" rtl="0">
                        <a:spcBef>
                          <a:spcPts val="0"/>
                        </a:spcBef>
                        <a:spcAft>
                          <a:spcPts val="0"/>
                        </a:spcAft>
                        <a:buNone/>
                      </a:pPr>
                      <a:r>
                        <a:rPr lang="en-GB" b="1" dirty="0"/>
                        <a:t>Number of Saplings Planted</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en-GB" b="1" dirty="0" smtClean="0">
                          <a:solidFill>
                            <a:schemeClr val="dk1"/>
                          </a:solidFill>
                        </a:rPr>
                        <a:t>Survival Percentage</a:t>
                      </a:r>
                      <a:endParaRPr b="1"/>
                    </a:p>
                  </a:txBody>
                  <a:tcPr marL="91425" marR="91425" marT="91425" marB="91425" anchor="ctr"/>
                </a:tc>
                <a:tc>
                  <a:txBody>
                    <a:bodyPr/>
                    <a:lstStyle/>
                    <a:p>
                      <a:pPr marL="0" lvl="0" indent="0" algn="ctr" rtl="0">
                        <a:spcBef>
                          <a:spcPts val="0"/>
                        </a:spcBef>
                        <a:spcAft>
                          <a:spcPts val="0"/>
                        </a:spcAft>
                        <a:buNone/>
                      </a:pPr>
                      <a:r>
                        <a:rPr lang="en-GB" b="1">
                          <a:solidFill>
                            <a:schemeClr val="dk1"/>
                          </a:solidFill>
                        </a:rPr>
                        <a:t>Area planted  in Hectare</a:t>
                      </a:r>
                      <a:endParaRPr b="1">
                        <a:solidFill>
                          <a:schemeClr val="dk1"/>
                        </a:solidFill>
                      </a:endParaRPr>
                    </a:p>
                  </a:txBody>
                  <a:tcPr marL="91425" marR="91425" marT="91425" marB="91425" anchor="ctr"/>
                </a:tc>
              </a:tr>
              <a:tr h="39622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2808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graphicFrame>
        <p:nvGraphicFramePr>
          <p:cNvPr id="79" name="Google Shape;79;p17"/>
          <p:cNvGraphicFramePr/>
          <p:nvPr/>
        </p:nvGraphicFramePr>
        <p:xfrm>
          <a:off x="0" y="436883"/>
          <a:ext cx="9144000" cy="4706617"/>
        </p:xfrm>
        <a:graphic>
          <a:graphicData uri="http://schemas.openxmlformats.org/drawingml/2006/table">
            <a:tbl>
              <a:tblPr>
                <a:noFill/>
                <a:tableStyleId>{58819C9F-C8AE-4F34-875A-38D8D4A39E2B}</a:tableStyleId>
              </a:tblPr>
              <a:tblGrid>
                <a:gridCol w="387698"/>
                <a:gridCol w="1221284"/>
                <a:gridCol w="601061"/>
                <a:gridCol w="973687"/>
                <a:gridCol w="703651"/>
                <a:gridCol w="1003568"/>
                <a:gridCol w="911284"/>
                <a:gridCol w="1199667"/>
                <a:gridCol w="1061242"/>
                <a:gridCol w="1080858"/>
              </a:tblGrid>
              <a:tr h="841464">
                <a:tc>
                  <a:txBody>
                    <a:bodyPr/>
                    <a:lstStyle/>
                    <a:p>
                      <a:pPr marL="0" lvl="0" indent="0" algn="l" rtl="0">
                        <a:spcBef>
                          <a:spcPts val="0"/>
                        </a:spcBef>
                        <a:spcAft>
                          <a:spcPts val="0"/>
                        </a:spcAft>
                        <a:buNone/>
                      </a:pPr>
                      <a:r>
                        <a:rPr lang="en-GB" sz="1000" b="1" dirty="0" err="1"/>
                        <a:t>Sl</a:t>
                      </a:r>
                      <a:r>
                        <a:rPr lang="en-GB" sz="1000" b="1" dirty="0"/>
                        <a:t> No</a:t>
                      </a:r>
                      <a:endParaRPr sz="1000" b="1"/>
                    </a:p>
                  </a:txBody>
                  <a:tcPr marL="91425" marR="91425" marT="91425" marB="91425"/>
                </a:tc>
                <a:tc>
                  <a:txBody>
                    <a:bodyPr/>
                    <a:lstStyle/>
                    <a:p>
                      <a:pPr marL="0" lvl="0" indent="0" algn="l" rtl="0">
                        <a:spcBef>
                          <a:spcPts val="0"/>
                        </a:spcBef>
                        <a:spcAft>
                          <a:spcPts val="0"/>
                        </a:spcAft>
                        <a:buNone/>
                      </a:pPr>
                      <a:r>
                        <a:rPr lang="en-GB" sz="1000" b="1" dirty="0"/>
                        <a:t>Interventions</a:t>
                      </a:r>
                      <a:endParaRPr sz="1000" b="1"/>
                    </a:p>
                  </a:txBody>
                  <a:tcPr marL="91425" marR="91425" marT="91425" marB="91425"/>
                </a:tc>
                <a:tc>
                  <a:txBody>
                    <a:bodyPr/>
                    <a:lstStyle/>
                    <a:p>
                      <a:pPr marL="0" lvl="0" indent="0" algn="l" rtl="0">
                        <a:spcBef>
                          <a:spcPts val="0"/>
                        </a:spcBef>
                        <a:spcAft>
                          <a:spcPts val="0"/>
                        </a:spcAft>
                        <a:buNone/>
                      </a:pPr>
                      <a:r>
                        <a:rPr lang="en-GB" sz="1000" b="1" dirty="0"/>
                        <a:t>15th July   </a:t>
                      </a:r>
                      <a:endParaRPr sz="1000" b="1"/>
                    </a:p>
                    <a:p>
                      <a:pPr marL="0" lvl="0" indent="0" algn="l" rtl="0">
                        <a:spcBef>
                          <a:spcPts val="0"/>
                        </a:spcBef>
                        <a:spcAft>
                          <a:spcPts val="0"/>
                        </a:spcAft>
                        <a:buNone/>
                      </a:pPr>
                      <a:r>
                        <a:rPr lang="en-GB" sz="1000" b="1" dirty="0"/>
                        <a:t>T</a:t>
                      </a:r>
                      <a:r>
                        <a:rPr lang="en-GB" sz="1000" b="1" dirty="0" smtClean="0"/>
                        <a:t>arget</a:t>
                      </a:r>
                      <a:endParaRPr sz="1000" b="1"/>
                    </a:p>
                  </a:txBody>
                  <a:tcPr marL="91425" marR="91425" marT="91425" marB="91425"/>
                </a:tc>
                <a:tc>
                  <a:txBody>
                    <a:bodyPr/>
                    <a:lstStyle/>
                    <a:p>
                      <a:pPr marL="0" lvl="0" indent="0" algn="l" rtl="0">
                        <a:spcBef>
                          <a:spcPts val="0"/>
                        </a:spcBef>
                        <a:spcAft>
                          <a:spcPts val="0"/>
                        </a:spcAft>
                        <a:buNone/>
                      </a:pPr>
                      <a:r>
                        <a:rPr lang="en-GB" sz="1000" b="1" dirty="0"/>
                        <a:t>15th </a:t>
                      </a:r>
                      <a:endParaRPr lang="en-GB" sz="1000" b="1" dirty="0" smtClean="0"/>
                    </a:p>
                    <a:p>
                      <a:pPr marL="0" lvl="0" indent="0" algn="l" rtl="0">
                        <a:spcBef>
                          <a:spcPts val="0"/>
                        </a:spcBef>
                        <a:spcAft>
                          <a:spcPts val="0"/>
                        </a:spcAft>
                        <a:buNone/>
                      </a:pPr>
                      <a:r>
                        <a:rPr lang="en-GB" sz="1000" b="1" dirty="0" smtClean="0"/>
                        <a:t>July</a:t>
                      </a:r>
                      <a:endParaRPr sz="1000" b="1"/>
                    </a:p>
                    <a:p>
                      <a:pPr marL="0" lvl="0" indent="0" algn="l" rtl="0">
                        <a:spcBef>
                          <a:spcPts val="0"/>
                        </a:spcBef>
                        <a:spcAft>
                          <a:spcPts val="0"/>
                        </a:spcAft>
                        <a:buNone/>
                      </a:pPr>
                      <a:r>
                        <a:rPr lang="en-GB" sz="1000" b="1" dirty="0" smtClean="0"/>
                        <a:t>Expenditure</a:t>
                      </a:r>
                      <a:endParaRPr sz="1000" b="1"/>
                    </a:p>
                  </a:txBody>
                  <a:tcPr marL="91425" marR="91425" marT="91425" marB="91425"/>
                </a:tc>
                <a:tc>
                  <a:txBody>
                    <a:bodyPr/>
                    <a:lstStyle/>
                    <a:p>
                      <a:pPr marL="0" lvl="0" indent="0" algn="l" rtl="0">
                        <a:spcBef>
                          <a:spcPts val="0"/>
                        </a:spcBef>
                        <a:spcAft>
                          <a:spcPts val="0"/>
                        </a:spcAft>
                        <a:buNone/>
                      </a:pPr>
                      <a:r>
                        <a:rPr lang="en-GB" sz="1000" b="1" dirty="0"/>
                        <a:t>30th July </a:t>
                      </a:r>
                      <a:endParaRPr sz="1000" b="1"/>
                    </a:p>
                    <a:p>
                      <a:pPr marL="0" lvl="0" indent="0" algn="l" rtl="0">
                        <a:spcBef>
                          <a:spcPts val="0"/>
                        </a:spcBef>
                        <a:spcAft>
                          <a:spcPts val="0"/>
                        </a:spcAft>
                        <a:buNone/>
                      </a:pPr>
                      <a:r>
                        <a:rPr lang="en-GB" sz="1000" b="1" dirty="0" smtClean="0"/>
                        <a:t>Target</a:t>
                      </a:r>
                      <a:endParaRPr sz="1000" b="1"/>
                    </a:p>
                  </a:txBody>
                  <a:tcPr marL="91425" marR="91425" marT="91425" marB="91425"/>
                </a:tc>
                <a:tc>
                  <a:txBody>
                    <a:bodyPr/>
                    <a:lstStyle/>
                    <a:p>
                      <a:pPr marL="0" lvl="0" indent="0" algn="l" rtl="0">
                        <a:spcBef>
                          <a:spcPts val="0"/>
                        </a:spcBef>
                        <a:spcAft>
                          <a:spcPts val="0"/>
                        </a:spcAft>
                        <a:buNone/>
                      </a:pPr>
                      <a:r>
                        <a:rPr lang="en-GB" sz="1000" b="1" dirty="0"/>
                        <a:t>30th </a:t>
                      </a:r>
                      <a:endParaRPr lang="en-GB" sz="1000" b="1" dirty="0" smtClean="0"/>
                    </a:p>
                    <a:p>
                      <a:pPr marL="0" lvl="0" indent="0" algn="l" rtl="0">
                        <a:spcBef>
                          <a:spcPts val="0"/>
                        </a:spcBef>
                        <a:spcAft>
                          <a:spcPts val="0"/>
                        </a:spcAft>
                        <a:buNone/>
                      </a:pPr>
                      <a:r>
                        <a:rPr lang="en-GB" sz="1000" b="1" dirty="0" smtClean="0"/>
                        <a:t>July</a:t>
                      </a:r>
                      <a:endParaRPr sz="1000" b="1"/>
                    </a:p>
                    <a:p>
                      <a:pPr marL="0" lvl="0" indent="0" algn="l" rtl="0">
                        <a:spcBef>
                          <a:spcPts val="0"/>
                        </a:spcBef>
                        <a:spcAft>
                          <a:spcPts val="0"/>
                        </a:spcAft>
                        <a:buClr>
                          <a:schemeClr val="dk1"/>
                        </a:buClr>
                        <a:buSzPts val="1100"/>
                        <a:buFont typeface="Arial"/>
                        <a:buNone/>
                      </a:pPr>
                      <a:r>
                        <a:rPr lang="en-GB" sz="1000" b="1" dirty="0" smtClean="0">
                          <a:solidFill>
                            <a:schemeClr val="dk1"/>
                          </a:solidFill>
                        </a:rPr>
                        <a:t>Expenditure</a:t>
                      </a:r>
                      <a:endParaRPr sz="1000" b="1"/>
                    </a:p>
                  </a:txBody>
                  <a:tcPr marL="91425" marR="91425" marT="91425" marB="91425"/>
                </a:tc>
                <a:tc>
                  <a:txBody>
                    <a:bodyPr/>
                    <a:lstStyle/>
                    <a:p>
                      <a:pPr marL="0" lvl="0" indent="0" algn="l" rtl="0">
                        <a:spcBef>
                          <a:spcPts val="0"/>
                        </a:spcBef>
                        <a:spcAft>
                          <a:spcPts val="0"/>
                        </a:spcAft>
                        <a:buNone/>
                      </a:pPr>
                      <a:r>
                        <a:rPr lang="en-GB" sz="1000" b="1" dirty="0"/>
                        <a:t>15th August</a:t>
                      </a:r>
                      <a:endParaRPr sz="1000" b="1"/>
                    </a:p>
                    <a:p>
                      <a:pPr marL="0" lvl="0" indent="0" algn="l" rtl="0">
                        <a:spcBef>
                          <a:spcPts val="0"/>
                        </a:spcBef>
                        <a:spcAft>
                          <a:spcPts val="0"/>
                        </a:spcAft>
                        <a:buClr>
                          <a:schemeClr val="dk1"/>
                        </a:buClr>
                        <a:buSzPts val="1100"/>
                        <a:buFont typeface="Arial"/>
                        <a:buNone/>
                      </a:pPr>
                      <a:r>
                        <a:rPr lang="en-GB" sz="1000" b="1" dirty="0" smtClean="0">
                          <a:solidFill>
                            <a:schemeClr val="dk1"/>
                          </a:solidFill>
                        </a:rPr>
                        <a:t>Target</a:t>
                      </a:r>
                      <a:endParaRPr sz="1000" b="1"/>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GB" sz="1000" b="1" dirty="0" smtClean="0">
                          <a:solidFill>
                            <a:schemeClr val="dk1"/>
                          </a:solidFill>
                        </a:rPr>
                        <a:t>15</a:t>
                      </a:r>
                      <a:r>
                        <a:rPr lang="en-GB" sz="1000" b="1" baseline="30000" dirty="0" smtClean="0">
                          <a:solidFill>
                            <a:schemeClr val="dk1"/>
                          </a:solidFill>
                        </a:rPr>
                        <a:t>th</a:t>
                      </a:r>
                      <a:endParaRPr lang="en-GB" sz="1000" b="1" dirty="0" smtClean="0">
                        <a:solidFill>
                          <a:schemeClr val="dk1"/>
                        </a:solidFill>
                      </a:endParaRPr>
                    </a:p>
                    <a:p>
                      <a:pPr marL="0" lvl="0" indent="0" algn="l" rtl="0">
                        <a:spcBef>
                          <a:spcPts val="0"/>
                        </a:spcBef>
                        <a:spcAft>
                          <a:spcPts val="0"/>
                        </a:spcAft>
                        <a:buClr>
                          <a:schemeClr val="dk1"/>
                        </a:buClr>
                        <a:buSzPts val="1100"/>
                        <a:buFont typeface="Arial"/>
                        <a:buNone/>
                      </a:pPr>
                      <a:r>
                        <a:rPr lang="en-GB" sz="1000" b="1" dirty="0" smtClean="0">
                          <a:solidFill>
                            <a:schemeClr val="dk1"/>
                          </a:solidFill>
                        </a:rPr>
                        <a:t> </a:t>
                      </a:r>
                      <a:r>
                        <a:rPr lang="en-GB" sz="1000" b="1" dirty="0">
                          <a:solidFill>
                            <a:schemeClr val="dk1"/>
                          </a:solidFill>
                        </a:rPr>
                        <a:t>August</a:t>
                      </a:r>
                      <a:endParaRPr sz="1000" b="1">
                        <a:solidFill>
                          <a:schemeClr val="dk1"/>
                        </a:solidFill>
                      </a:endParaRPr>
                    </a:p>
                    <a:p>
                      <a:pPr marL="0" lvl="0" indent="0" algn="l" rtl="0">
                        <a:spcBef>
                          <a:spcPts val="0"/>
                        </a:spcBef>
                        <a:spcAft>
                          <a:spcPts val="0"/>
                        </a:spcAft>
                        <a:buClr>
                          <a:schemeClr val="dk1"/>
                        </a:buClr>
                        <a:buSzPts val="1100"/>
                        <a:buFont typeface="Arial"/>
                        <a:buNone/>
                      </a:pPr>
                      <a:r>
                        <a:rPr lang="en-GB" sz="1000" b="1" dirty="0" smtClean="0">
                          <a:solidFill>
                            <a:schemeClr val="dk1"/>
                          </a:solidFill>
                        </a:rPr>
                        <a:t>Expenditure</a:t>
                      </a:r>
                      <a:endParaRPr sz="1000" b="1">
                        <a:solidFill>
                          <a:schemeClr val="dk1"/>
                        </a:solidFill>
                      </a:endParaRPr>
                    </a:p>
                    <a:p>
                      <a:pPr marL="0" lvl="0" indent="0" algn="l" rtl="0">
                        <a:spcBef>
                          <a:spcPts val="0"/>
                        </a:spcBef>
                        <a:spcAft>
                          <a:spcPts val="0"/>
                        </a:spcAft>
                        <a:buNone/>
                      </a:pPr>
                      <a:endParaRPr b="1"/>
                    </a:p>
                  </a:txBody>
                  <a:tcPr marL="91425" marR="91425" marT="91425" marB="91425"/>
                </a:tc>
                <a:tc>
                  <a:txBody>
                    <a:bodyPr/>
                    <a:lstStyle/>
                    <a:p>
                      <a:pPr marL="0" lvl="0" indent="0" algn="l" rtl="0">
                        <a:spcBef>
                          <a:spcPts val="0"/>
                        </a:spcBef>
                        <a:spcAft>
                          <a:spcPts val="0"/>
                        </a:spcAft>
                        <a:buNone/>
                      </a:pPr>
                      <a:r>
                        <a:rPr lang="en-GB" sz="1000" b="1" dirty="0"/>
                        <a:t>30th </a:t>
                      </a:r>
                      <a:endParaRPr lang="en-GB" sz="1000" b="1" dirty="0" smtClean="0"/>
                    </a:p>
                    <a:p>
                      <a:pPr marL="0" lvl="0" indent="0" algn="l" rtl="0">
                        <a:spcBef>
                          <a:spcPts val="0"/>
                        </a:spcBef>
                        <a:spcAft>
                          <a:spcPts val="0"/>
                        </a:spcAft>
                        <a:buNone/>
                      </a:pPr>
                      <a:r>
                        <a:rPr lang="en-GB" sz="1000" b="1" dirty="0" smtClean="0"/>
                        <a:t>August</a:t>
                      </a:r>
                      <a:endParaRPr sz="1000" b="1"/>
                    </a:p>
                    <a:p>
                      <a:pPr marL="0" lvl="0" indent="0" algn="l" rtl="0">
                        <a:spcBef>
                          <a:spcPts val="0"/>
                        </a:spcBef>
                        <a:spcAft>
                          <a:spcPts val="0"/>
                        </a:spcAft>
                        <a:buClr>
                          <a:schemeClr val="dk1"/>
                        </a:buClr>
                        <a:buSzPts val="1100"/>
                        <a:buFont typeface="Arial"/>
                        <a:buNone/>
                      </a:pPr>
                      <a:r>
                        <a:rPr lang="en-GB" sz="1000" b="1" dirty="0" smtClean="0">
                          <a:solidFill>
                            <a:schemeClr val="dk1"/>
                          </a:solidFill>
                        </a:rPr>
                        <a:t>Target</a:t>
                      </a:r>
                      <a:endParaRPr sz="1000" b="1">
                        <a:solidFill>
                          <a:schemeClr val="dk1"/>
                        </a:solidFill>
                      </a:endParaRPr>
                    </a:p>
                    <a:p>
                      <a:pPr marL="0" lvl="0" indent="0" algn="l" rtl="0">
                        <a:spcBef>
                          <a:spcPts val="0"/>
                        </a:spcBef>
                        <a:spcAft>
                          <a:spcPts val="0"/>
                        </a:spcAft>
                        <a:buNone/>
                      </a:pPr>
                      <a:endParaRPr sz="1000" b="1"/>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GB" sz="1000" b="1" dirty="0">
                          <a:solidFill>
                            <a:schemeClr val="dk1"/>
                          </a:solidFill>
                        </a:rPr>
                        <a:t>30th </a:t>
                      </a:r>
                      <a:endParaRPr lang="en-GB" sz="1000" b="1" dirty="0" smtClean="0">
                        <a:solidFill>
                          <a:schemeClr val="dk1"/>
                        </a:solidFill>
                      </a:endParaRPr>
                    </a:p>
                    <a:p>
                      <a:pPr marL="0" lvl="0" indent="0" algn="l" rtl="0">
                        <a:spcBef>
                          <a:spcPts val="0"/>
                        </a:spcBef>
                        <a:spcAft>
                          <a:spcPts val="0"/>
                        </a:spcAft>
                        <a:buClr>
                          <a:schemeClr val="dk1"/>
                        </a:buClr>
                        <a:buSzPts val="1100"/>
                        <a:buFont typeface="Arial"/>
                        <a:buNone/>
                      </a:pPr>
                      <a:r>
                        <a:rPr lang="en-GB" sz="1000" b="1" dirty="0" smtClean="0">
                          <a:solidFill>
                            <a:schemeClr val="dk1"/>
                          </a:solidFill>
                        </a:rPr>
                        <a:t>August</a:t>
                      </a:r>
                      <a:endParaRPr sz="1000" b="1">
                        <a:solidFill>
                          <a:schemeClr val="dk1"/>
                        </a:solidFill>
                      </a:endParaRPr>
                    </a:p>
                    <a:p>
                      <a:pPr marL="0" lvl="0" indent="0" algn="l" rtl="0">
                        <a:spcBef>
                          <a:spcPts val="0"/>
                        </a:spcBef>
                        <a:spcAft>
                          <a:spcPts val="0"/>
                        </a:spcAft>
                        <a:buClr>
                          <a:schemeClr val="dk1"/>
                        </a:buClr>
                        <a:buSzPts val="1100"/>
                        <a:buFont typeface="Arial"/>
                        <a:buNone/>
                      </a:pPr>
                      <a:r>
                        <a:rPr lang="en-GB" sz="1000" b="1" dirty="0" smtClean="0">
                          <a:solidFill>
                            <a:schemeClr val="dk1"/>
                          </a:solidFill>
                        </a:rPr>
                        <a:t>Expenditure</a:t>
                      </a:r>
                      <a:endParaRPr sz="1000" b="1">
                        <a:solidFill>
                          <a:schemeClr val="dk1"/>
                        </a:solidFill>
                      </a:endParaRPr>
                    </a:p>
                    <a:p>
                      <a:pPr marL="0" lvl="0" indent="0" algn="l" rtl="0">
                        <a:spcBef>
                          <a:spcPts val="0"/>
                        </a:spcBef>
                        <a:spcAft>
                          <a:spcPts val="0"/>
                        </a:spcAft>
                        <a:buNone/>
                      </a:pPr>
                      <a:endParaRPr sz="1000" b="1"/>
                    </a:p>
                  </a:txBody>
                  <a:tcPr marL="91425" marR="91425" marT="91425" marB="91425"/>
                </a:tc>
              </a:tr>
              <a:tr h="781357">
                <a:tc>
                  <a:txBody>
                    <a:bodyPr/>
                    <a:lstStyle/>
                    <a:p>
                      <a:pPr marL="0" lvl="0" indent="0" algn="l" rtl="0">
                        <a:spcBef>
                          <a:spcPts val="0"/>
                        </a:spcBef>
                        <a:spcAft>
                          <a:spcPts val="0"/>
                        </a:spcAft>
                        <a:buNone/>
                      </a:pPr>
                      <a:r>
                        <a:rPr lang="en-GB" sz="1000"/>
                        <a:t>1</a:t>
                      </a:r>
                      <a:endParaRPr sz="1000"/>
                    </a:p>
                  </a:txBody>
                  <a:tcPr marL="91425" marR="91425" marT="91425" marB="91425"/>
                </a:tc>
                <a:tc>
                  <a:txBody>
                    <a:bodyPr/>
                    <a:lstStyle/>
                    <a:p>
                      <a:pPr marL="0" lvl="0" indent="0" algn="l" rtl="0">
                        <a:spcBef>
                          <a:spcPts val="0"/>
                        </a:spcBef>
                        <a:spcAft>
                          <a:spcPts val="0"/>
                        </a:spcAft>
                        <a:buNone/>
                      </a:pPr>
                      <a:r>
                        <a:rPr lang="en-GB" sz="1000" dirty="0"/>
                        <a:t>Water Conservation and Rainwater Harvesting</a:t>
                      </a: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781357">
                <a:tc>
                  <a:txBody>
                    <a:bodyPr/>
                    <a:lstStyle/>
                    <a:p>
                      <a:pPr marL="0" lvl="0" indent="0" algn="l" rtl="0">
                        <a:spcBef>
                          <a:spcPts val="0"/>
                        </a:spcBef>
                        <a:spcAft>
                          <a:spcPts val="0"/>
                        </a:spcAft>
                        <a:buNone/>
                      </a:pPr>
                      <a:r>
                        <a:rPr lang="en-GB" sz="1000"/>
                        <a:t>2</a:t>
                      </a:r>
                      <a:endParaRPr sz="1000"/>
                    </a:p>
                  </a:txBody>
                  <a:tcPr marL="91425" marR="91425" marT="91425" marB="91425"/>
                </a:tc>
                <a:tc>
                  <a:txBody>
                    <a:bodyPr/>
                    <a:lstStyle/>
                    <a:p>
                      <a:pPr marL="0" lvl="0" indent="0" algn="l" rtl="0">
                        <a:spcBef>
                          <a:spcPts val="0"/>
                        </a:spcBef>
                        <a:spcAft>
                          <a:spcPts val="0"/>
                        </a:spcAft>
                        <a:buNone/>
                      </a:pPr>
                      <a:r>
                        <a:rPr lang="en-GB" sz="1000" dirty="0"/>
                        <a:t>Renovation of Traditional and Water Bodies/Tanks</a:t>
                      </a: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480824">
                <a:tc>
                  <a:txBody>
                    <a:bodyPr/>
                    <a:lstStyle/>
                    <a:p>
                      <a:pPr marL="0" lvl="0" indent="0" algn="l" rtl="0">
                        <a:spcBef>
                          <a:spcPts val="0"/>
                        </a:spcBef>
                        <a:spcAft>
                          <a:spcPts val="0"/>
                        </a:spcAft>
                        <a:buNone/>
                      </a:pPr>
                      <a:r>
                        <a:rPr lang="en-GB" sz="1000"/>
                        <a:t>3</a:t>
                      </a:r>
                      <a:endParaRPr sz="1000"/>
                    </a:p>
                  </a:txBody>
                  <a:tcPr marL="91425" marR="91425" marT="91425" marB="91425"/>
                </a:tc>
                <a:tc>
                  <a:txBody>
                    <a:bodyPr/>
                    <a:lstStyle/>
                    <a:p>
                      <a:pPr marL="0" lvl="0" indent="0" algn="l" rtl="0">
                        <a:spcBef>
                          <a:spcPts val="0"/>
                        </a:spcBef>
                        <a:spcAft>
                          <a:spcPts val="0"/>
                        </a:spcAft>
                        <a:buNone/>
                      </a:pPr>
                      <a:r>
                        <a:rPr lang="en-GB" sz="1000"/>
                        <a:t>Watershed Development</a:t>
                      </a: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781357">
                <a:tc>
                  <a:txBody>
                    <a:bodyPr/>
                    <a:lstStyle/>
                    <a:p>
                      <a:pPr marL="0" lvl="0" indent="0" algn="l" rtl="0">
                        <a:spcBef>
                          <a:spcPts val="0"/>
                        </a:spcBef>
                        <a:spcAft>
                          <a:spcPts val="0"/>
                        </a:spcAft>
                        <a:buNone/>
                      </a:pPr>
                      <a:r>
                        <a:rPr lang="en-GB" sz="1000"/>
                        <a:t>4</a:t>
                      </a:r>
                      <a:endParaRPr sz="1000"/>
                    </a:p>
                  </a:txBody>
                  <a:tcPr marL="91425" marR="91425" marT="91425" marB="91425"/>
                </a:tc>
                <a:tc>
                  <a:txBody>
                    <a:bodyPr/>
                    <a:lstStyle/>
                    <a:p>
                      <a:pPr marL="0" lvl="0" indent="0" algn="l" rtl="0">
                        <a:spcBef>
                          <a:spcPts val="0"/>
                        </a:spcBef>
                        <a:spcAft>
                          <a:spcPts val="0"/>
                        </a:spcAft>
                        <a:buNone/>
                      </a:pPr>
                      <a:r>
                        <a:rPr lang="en-GB" sz="1000"/>
                        <a:t>Reuse and Borewell Recharge Structures</a:t>
                      </a: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480824">
                <a:tc>
                  <a:txBody>
                    <a:bodyPr/>
                    <a:lstStyle/>
                    <a:p>
                      <a:pPr marL="0" lvl="0" indent="0" algn="l" rtl="0">
                        <a:spcBef>
                          <a:spcPts val="0"/>
                        </a:spcBef>
                        <a:spcAft>
                          <a:spcPts val="0"/>
                        </a:spcAft>
                        <a:buNone/>
                      </a:pPr>
                      <a:r>
                        <a:rPr lang="en-GB" sz="1000" dirty="0"/>
                        <a:t>5</a:t>
                      </a:r>
                      <a:endParaRPr sz="1000"/>
                    </a:p>
                  </a:txBody>
                  <a:tcPr marL="91425" marR="91425" marT="91425" marB="91425"/>
                </a:tc>
                <a:tc>
                  <a:txBody>
                    <a:bodyPr/>
                    <a:lstStyle/>
                    <a:p>
                      <a:pPr marL="0" lvl="0" indent="0" algn="l" rtl="0">
                        <a:spcBef>
                          <a:spcPts val="0"/>
                        </a:spcBef>
                        <a:spcAft>
                          <a:spcPts val="0"/>
                        </a:spcAft>
                        <a:buNone/>
                      </a:pPr>
                      <a:r>
                        <a:rPr lang="en-GB" sz="1000"/>
                        <a:t>Intensive Afforestation</a:t>
                      </a: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500557">
                <a:tc>
                  <a:txBody>
                    <a:bodyPr/>
                    <a:lstStyle/>
                    <a:p>
                      <a:pPr marL="0" lvl="0" indent="0" algn="l" rtl="0">
                        <a:spcBef>
                          <a:spcPts val="0"/>
                        </a:spcBef>
                        <a:spcAft>
                          <a:spcPts val="0"/>
                        </a:spcAft>
                        <a:buNone/>
                      </a:pPr>
                      <a:r>
                        <a:rPr lang="en-US" sz="1000" dirty="0" smtClean="0"/>
                        <a:t>6</a:t>
                      </a:r>
                      <a:endParaRPr sz="1000"/>
                    </a:p>
                  </a:txBody>
                  <a:tcPr marL="91425" marR="91425" marT="91425" marB="91425"/>
                </a:tc>
                <a:tc>
                  <a:txBody>
                    <a:bodyPr/>
                    <a:lstStyle/>
                    <a:p>
                      <a:pPr marL="0" lvl="0" indent="0" algn="l" rtl="0">
                        <a:spcBef>
                          <a:spcPts val="0"/>
                        </a:spcBef>
                        <a:spcAft>
                          <a:spcPts val="0"/>
                        </a:spcAft>
                        <a:buNone/>
                      </a:pPr>
                      <a:r>
                        <a:rPr lang="en-US" sz="1000" dirty="0" smtClean="0"/>
                        <a:t>Special Interventions</a:t>
                      </a: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
        <p:nvSpPr>
          <p:cNvPr id="3" name="TextBox 2"/>
          <p:cNvSpPr txBox="1"/>
          <p:nvPr/>
        </p:nvSpPr>
        <p:spPr>
          <a:xfrm>
            <a:off x="0" y="0"/>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IN" sz="2800" b="1" dirty="0" smtClean="0"/>
              <a:t>JSA PLAN</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0" y="2174900"/>
            <a:ext cx="9144000" cy="572700"/>
          </a:xfrm>
          <a:prstGeom prst="rect">
            <a:avLst/>
          </a:prstGeom>
        </p:spPr>
        <p:style>
          <a:lnRef idx="1">
            <a:schemeClr val="accent6"/>
          </a:lnRef>
          <a:fillRef idx="3">
            <a:schemeClr val="accent6"/>
          </a:fillRef>
          <a:effectRef idx="2">
            <a:schemeClr val="accent6"/>
          </a:effectRef>
          <a:fontRef idx="minor">
            <a:schemeClr val="lt1"/>
          </a:fontRef>
        </p:style>
        <p:txBody>
          <a:bodyPr spcFirstLastPara="1" wrap="square" lIns="91425" tIns="91425" rIns="91425" bIns="91425" anchor="t" anchorCtr="0">
            <a:noAutofit/>
          </a:bodyPr>
          <a:lstStyle/>
          <a:p>
            <a:pPr marL="0" lvl="0" indent="0" algn="ctr" rtl="0">
              <a:spcBef>
                <a:spcPts val="0"/>
              </a:spcBef>
              <a:spcAft>
                <a:spcPts val="0"/>
              </a:spcAft>
              <a:buNone/>
            </a:pPr>
            <a:r>
              <a:rPr lang="en-GB" b="1" dirty="0"/>
              <a:t>2. Outputs on District Water Conservation Plan</a:t>
            </a:r>
            <a:endParaRPr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0" y="402985"/>
            <a:ext cx="9144000" cy="572700"/>
          </a:xfrm>
          <a:prstGeom prst="rect">
            <a:avLst/>
          </a:prstGeom>
        </p:spPr>
        <p:style>
          <a:lnRef idx="1">
            <a:schemeClr val="accent5"/>
          </a:lnRef>
          <a:fillRef idx="3">
            <a:schemeClr val="accent5"/>
          </a:fillRef>
          <a:effectRef idx="2">
            <a:schemeClr val="accent5"/>
          </a:effectRef>
          <a:fontRef idx="minor">
            <a:schemeClr val="lt1"/>
          </a:fontRef>
        </p:style>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b="1" dirty="0"/>
              <a:t>Outputs on District Water Conservation Plan</a:t>
            </a:r>
            <a:endParaRPr/>
          </a:p>
        </p:txBody>
      </p:sp>
      <p:sp>
        <p:nvSpPr>
          <p:cNvPr id="138" name="Google Shape;138;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GB" sz="2400" dirty="0">
                <a:solidFill>
                  <a:schemeClr val="tx1"/>
                </a:solidFill>
              </a:rPr>
              <a:t>District Irrigation Plan- If yes Give details of the district irrigation plan. </a:t>
            </a:r>
            <a:endParaRPr sz="2400">
              <a:solidFill>
                <a:schemeClr val="tx1"/>
              </a:solidFill>
            </a:endParaRPr>
          </a:p>
          <a:p>
            <a:pPr marL="0" lvl="0" indent="0" algn="l" rtl="0">
              <a:spcBef>
                <a:spcPts val="1600"/>
              </a:spcBef>
              <a:spcAft>
                <a:spcPts val="0"/>
              </a:spcAft>
              <a:buNone/>
            </a:pPr>
            <a:r>
              <a:rPr lang="en-GB" dirty="0" smtClean="0">
                <a:solidFill>
                  <a:schemeClr val="tx1"/>
                </a:solidFill>
              </a:rPr>
              <a:t>  2</a:t>
            </a:r>
            <a:r>
              <a:rPr lang="en-GB" dirty="0">
                <a:solidFill>
                  <a:schemeClr val="tx1"/>
                </a:solidFill>
              </a:rPr>
              <a:t>. </a:t>
            </a:r>
            <a:r>
              <a:rPr lang="en-GB" dirty="0" smtClean="0">
                <a:solidFill>
                  <a:schemeClr val="tx1"/>
                </a:solidFill>
              </a:rPr>
              <a:t>  </a:t>
            </a:r>
            <a:r>
              <a:rPr lang="en-GB" sz="2400" dirty="0" smtClean="0">
                <a:solidFill>
                  <a:schemeClr val="tx1"/>
                </a:solidFill>
              </a:rPr>
              <a:t>Refer </a:t>
            </a:r>
            <a:r>
              <a:rPr lang="en-GB" sz="2400" dirty="0">
                <a:solidFill>
                  <a:schemeClr val="tx1"/>
                </a:solidFill>
              </a:rPr>
              <a:t>to District Irrigation plan and integrate it with district water conservation plan at district and Block level. Tentative Water Conservation Plan is given for reference. However Central Nodal Officers can modify accordingly as per the needs of the districts</a:t>
            </a:r>
            <a:r>
              <a:rPr lang="en-GB" sz="2400" dirty="0" smtClean="0">
                <a:solidFill>
                  <a:schemeClr val="tx1"/>
                </a:solidFill>
              </a:rPr>
              <a:t>.</a:t>
            </a: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45" name="Google Shape;145;p28"/>
          <p:cNvPicPr preferRelativeResize="0"/>
          <p:nvPr/>
        </p:nvPicPr>
        <p:blipFill>
          <a:blip r:embed="rId3">
            <a:alphaModFix/>
          </a:blip>
          <a:stretch>
            <a:fillRect/>
          </a:stretch>
        </p:blipFill>
        <p:spPr>
          <a:xfrm>
            <a:off x="0" y="0"/>
            <a:ext cx="9041500" cy="5060076"/>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52" name="Google Shape;152;p29"/>
          <p:cNvPicPr preferRelativeResize="0"/>
          <p:nvPr/>
        </p:nvPicPr>
        <p:blipFill>
          <a:blip r:embed="rId3">
            <a:alphaModFix/>
          </a:blip>
          <a:stretch>
            <a:fillRect/>
          </a:stretch>
        </p:blipFill>
        <p:spPr>
          <a:xfrm>
            <a:off x="57675" y="137675"/>
            <a:ext cx="9006875" cy="4759874"/>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59" name="Google Shape;159;p30"/>
          <p:cNvPicPr preferRelativeResize="0"/>
          <p:nvPr/>
        </p:nvPicPr>
        <p:blipFill>
          <a:blip r:embed="rId3">
            <a:alphaModFix/>
          </a:blip>
          <a:stretch>
            <a:fillRect/>
          </a:stretch>
        </p:blipFill>
        <p:spPr>
          <a:xfrm>
            <a:off x="57675" y="207575"/>
            <a:ext cx="9239301" cy="458995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0" y="2086324"/>
            <a:ext cx="9144000" cy="1098309"/>
          </a:xfrm>
          <a:prstGeom prst="rect">
            <a:avLst/>
          </a:prstGeom>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t" anchorCtr="0">
            <a:noAutofit/>
          </a:bodyPr>
          <a:lstStyle/>
          <a:p>
            <a:pPr marL="0" lvl="0" indent="0" algn="l" rtl="0">
              <a:lnSpc>
                <a:spcPct val="150000"/>
              </a:lnSpc>
              <a:spcBef>
                <a:spcPts val="0"/>
              </a:spcBef>
              <a:spcAft>
                <a:spcPts val="1600"/>
              </a:spcAft>
              <a:buNone/>
            </a:pPr>
            <a:r>
              <a:rPr lang="en-GB" sz="2400" b="1" dirty="0">
                <a:solidFill>
                  <a:schemeClr val="dk2"/>
                </a:solidFill>
              </a:rPr>
              <a:t>3. Information, Education and Communication (IEC Plan) &amp; Media Plan</a:t>
            </a:r>
            <a:endParaRPr sz="24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71" name="Google Shape;171;p32"/>
          <p:cNvPicPr preferRelativeResize="0"/>
          <p:nvPr/>
        </p:nvPicPr>
        <p:blipFill>
          <a:blip r:embed="rId3">
            <a:alphaModFix/>
          </a:blip>
          <a:stretch>
            <a:fillRect/>
          </a:stretch>
        </p:blipFill>
        <p:spPr>
          <a:xfrm>
            <a:off x="311699" y="0"/>
            <a:ext cx="8832299" cy="5143501"/>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0" y="145175"/>
            <a:ext cx="9144000" cy="572700"/>
          </a:xfrm>
          <a:prstGeom prst="rect">
            <a:avLst/>
          </a:prstGeom>
        </p:spPr>
        <p:style>
          <a:lnRef idx="1">
            <a:schemeClr val="accent3"/>
          </a:lnRef>
          <a:fillRef idx="3">
            <a:schemeClr val="accent3"/>
          </a:fillRef>
          <a:effectRef idx="2">
            <a:schemeClr val="accent3"/>
          </a:effectRef>
          <a:fontRef idx="minor">
            <a:schemeClr val="lt1"/>
          </a:fontRef>
        </p:style>
        <p:txBody>
          <a:bodyPr spcFirstLastPara="1" wrap="square" lIns="91425" tIns="91425" rIns="91425" bIns="91425" anchor="t" anchorCtr="0">
            <a:noAutofit/>
          </a:bodyPr>
          <a:lstStyle/>
          <a:p>
            <a:pPr marL="0" lvl="0" indent="0" algn="ctr" rtl="0">
              <a:spcBef>
                <a:spcPts val="0"/>
              </a:spcBef>
              <a:spcAft>
                <a:spcPts val="0"/>
              </a:spcAft>
              <a:buNone/>
            </a:pPr>
            <a:r>
              <a:rPr lang="en-GB" b="1" dirty="0"/>
              <a:t>Outputs from First Visit - JSA Team</a:t>
            </a:r>
            <a:endParaRPr b="1"/>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ctr" anchorCtr="0">
            <a:noAutofit/>
          </a:bodyPr>
          <a:lstStyle/>
          <a:p>
            <a:pPr marL="457200" lvl="0" indent="-342900" algn="l" rtl="0">
              <a:lnSpc>
                <a:spcPct val="150000"/>
              </a:lnSpc>
              <a:spcBef>
                <a:spcPts val="0"/>
              </a:spcBef>
              <a:spcAft>
                <a:spcPts val="0"/>
              </a:spcAft>
              <a:buSzPts val="1800"/>
              <a:buAutoNum type="arabicPeriod"/>
            </a:pPr>
            <a:r>
              <a:rPr lang="en-GB" dirty="0">
                <a:solidFill>
                  <a:schemeClr val="tx1"/>
                </a:solidFill>
              </a:rPr>
              <a:t>JSA Baseline Data and JSA Plan - July to September 2018</a:t>
            </a:r>
            <a:endParaRPr>
              <a:solidFill>
                <a:schemeClr val="tx1"/>
              </a:solidFill>
            </a:endParaRPr>
          </a:p>
          <a:p>
            <a:pPr marL="457200" lvl="0" indent="-342900" algn="l" rtl="0">
              <a:lnSpc>
                <a:spcPct val="150000"/>
              </a:lnSpc>
              <a:spcBef>
                <a:spcPts val="0"/>
              </a:spcBef>
              <a:spcAft>
                <a:spcPts val="0"/>
              </a:spcAft>
              <a:buSzPts val="1800"/>
              <a:buAutoNum type="arabicPeriod"/>
            </a:pPr>
            <a:r>
              <a:rPr lang="en-GB" dirty="0">
                <a:solidFill>
                  <a:schemeClr val="tx1"/>
                </a:solidFill>
              </a:rPr>
              <a:t>District Water Conservation Plan </a:t>
            </a:r>
            <a:endParaRPr>
              <a:solidFill>
                <a:schemeClr val="tx1"/>
              </a:solidFill>
            </a:endParaRPr>
          </a:p>
          <a:p>
            <a:pPr marL="457200" lvl="0" indent="-342900" algn="l" rtl="0">
              <a:lnSpc>
                <a:spcPct val="150000"/>
              </a:lnSpc>
              <a:spcBef>
                <a:spcPts val="0"/>
              </a:spcBef>
              <a:spcAft>
                <a:spcPts val="0"/>
              </a:spcAft>
              <a:buSzPts val="1800"/>
              <a:buAutoNum type="arabicPeriod"/>
            </a:pPr>
            <a:r>
              <a:rPr lang="en-GB" dirty="0">
                <a:solidFill>
                  <a:schemeClr val="tx1"/>
                </a:solidFill>
              </a:rPr>
              <a:t>Information, Education and Communication (IEC Plan) and Media Plan</a:t>
            </a:r>
            <a:endParaRPr>
              <a:solidFill>
                <a:schemeClr val="tx1"/>
              </a:solidFill>
            </a:endParaRPr>
          </a:p>
          <a:p>
            <a:pPr marL="457200" lvl="0" indent="-342900" algn="l" rtl="0">
              <a:lnSpc>
                <a:spcPct val="150000"/>
              </a:lnSpc>
              <a:spcBef>
                <a:spcPts val="0"/>
              </a:spcBef>
              <a:spcAft>
                <a:spcPts val="0"/>
              </a:spcAft>
              <a:buSzPts val="1800"/>
              <a:buAutoNum type="arabicPeriod"/>
            </a:pPr>
            <a:r>
              <a:rPr lang="en-GB" dirty="0">
                <a:solidFill>
                  <a:schemeClr val="tx1"/>
                </a:solidFill>
              </a:rPr>
              <a:t>Details of Central, State and GP Fund</a:t>
            </a:r>
            <a:endParaRPr>
              <a:solidFill>
                <a:schemeClr val="tx1"/>
              </a:solidFill>
            </a:endParaRPr>
          </a:p>
          <a:p>
            <a:pPr marL="457200" lvl="0" indent="-342900" algn="l" rtl="0">
              <a:lnSpc>
                <a:spcPct val="150000"/>
              </a:lnSpc>
              <a:spcBef>
                <a:spcPts val="0"/>
              </a:spcBef>
              <a:spcAft>
                <a:spcPts val="0"/>
              </a:spcAft>
              <a:buSzPts val="1800"/>
              <a:buAutoNum type="arabicPeriod"/>
            </a:pPr>
            <a:r>
              <a:rPr lang="en-GB" dirty="0" err="1">
                <a:solidFill>
                  <a:schemeClr val="tx1"/>
                </a:solidFill>
              </a:rPr>
              <a:t>Atleast</a:t>
            </a:r>
            <a:r>
              <a:rPr lang="en-GB" dirty="0">
                <a:solidFill>
                  <a:schemeClr val="tx1"/>
                </a:solidFill>
              </a:rPr>
              <a:t> 1 </a:t>
            </a:r>
            <a:r>
              <a:rPr lang="en-GB" dirty="0" smtClean="0">
                <a:solidFill>
                  <a:schemeClr val="tx1"/>
                </a:solidFill>
              </a:rPr>
              <a:t>site </a:t>
            </a:r>
            <a:r>
              <a:rPr lang="en-GB" dirty="0">
                <a:solidFill>
                  <a:schemeClr val="tx1"/>
                </a:solidFill>
              </a:rPr>
              <a:t>(photo) for each </a:t>
            </a:r>
            <a:r>
              <a:rPr lang="en-GB" dirty="0" smtClean="0">
                <a:solidFill>
                  <a:schemeClr val="tx1"/>
                </a:solidFill>
              </a:rPr>
              <a:t>of the 5 interventions area to be chosen </a:t>
            </a:r>
            <a:r>
              <a:rPr lang="en-GB" dirty="0">
                <a:solidFill>
                  <a:schemeClr val="tx1"/>
                </a:solidFill>
              </a:rPr>
              <a:t>(Before &amp; After </a:t>
            </a:r>
            <a:r>
              <a:rPr lang="en-GB" dirty="0" smtClean="0">
                <a:solidFill>
                  <a:schemeClr val="tx1"/>
                </a:solidFill>
              </a:rPr>
              <a:t>photos also to be ensured)</a:t>
            </a:r>
            <a:endParaRPr>
              <a:solidFill>
                <a:schemeClr val="tx1"/>
              </a:solidFill>
            </a:endParaRPr>
          </a:p>
          <a:p>
            <a:pPr marL="457200" lvl="0" indent="-342900" algn="l" rtl="0">
              <a:lnSpc>
                <a:spcPct val="150000"/>
              </a:lnSpc>
              <a:spcBef>
                <a:spcPts val="0"/>
              </a:spcBef>
              <a:spcAft>
                <a:spcPts val="0"/>
              </a:spcAft>
              <a:buSzPts val="1800"/>
              <a:buAutoNum type="arabicPeriod"/>
            </a:pPr>
            <a:r>
              <a:rPr lang="en-GB" dirty="0">
                <a:solidFill>
                  <a:schemeClr val="tx1"/>
                </a:solidFill>
              </a:rPr>
              <a:t>Day to Day activity of Visiting Team</a:t>
            </a:r>
            <a:endParaRPr>
              <a:solidFill>
                <a:schemeClr val="tx1"/>
              </a:solidFill>
            </a:endParaRPr>
          </a:p>
          <a:p>
            <a:pPr marL="0" lvl="0" indent="0" algn="l" rtl="0">
              <a:lnSpc>
                <a:spcPct val="150000"/>
              </a:lnSpc>
              <a:spcBef>
                <a:spcPts val="1600"/>
              </a:spcBef>
              <a:spcAft>
                <a:spcPts val="1600"/>
              </a:spcAft>
              <a:buNone/>
            </a:pPr>
            <a:endParaRPr>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0" y="445025"/>
            <a:ext cx="9144000" cy="572700"/>
          </a:xfrm>
          <a:prstGeom prst="rect">
            <a:avLst/>
          </a:prstGeom>
        </p:spPr>
        <p:style>
          <a:lnRef idx="1">
            <a:schemeClr val="accent3"/>
          </a:lnRef>
          <a:fillRef idx="2">
            <a:schemeClr val="accent3"/>
          </a:fillRef>
          <a:effectRef idx="1">
            <a:schemeClr val="accent3"/>
          </a:effectRef>
          <a:fontRef idx="minor">
            <a:schemeClr val="dk1"/>
          </a:fontRef>
        </p:style>
        <p:txBody>
          <a:bodyPr spcFirstLastPara="1" wrap="square" lIns="91425" tIns="91425" rIns="91425" bIns="91425" anchor="t" anchorCtr="0">
            <a:noAutofit/>
          </a:bodyPr>
          <a:lstStyle/>
          <a:p>
            <a:pPr marL="0" lvl="0" indent="0" algn="l" rtl="0">
              <a:spcBef>
                <a:spcPts val="0"/>
              </a:spcBef>
              <a:spcAft>
                <a:spcPts val="0"/>
              </a:spcAft>
              <a:buNone/>
            </a:pPr>
            <a:r>
              <a:rPr lang="en-GB" dirty="0"/>
              <a:t>Print and Electronic Media Outreach Plan</a:t>
            </a:r>
            <a:endParaRPr/>
          </a:p>
        </p:txBody>
      </p:sp>
      <p:sp>
        <p:nvSpPr>
          <p:cNvPr id="177" name="Google Shape;177;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rabicPeriod"/>
            </a:pPr>
            <a:r>
              <a:rPr lang="en-GB" sz="2800" dirty="0">
                <a:solidFill>
                  <a:schemeClr val="tx1"/>
                </a:solidFill>
              </a:rPr>
              <a:t>Advertisements</a:t>
            </a:r>
            <a:endParaRPr sz="2800">
              <a:solidFill>
                <a:schemeClr val="tx1"/>
              </a:solidFill>
            </a:endParaRPr>
          </a:p>
          <a:p>
            <a:pPr marL="457200" lvl="0" indent="-342900" algn="l" rtl="0">
              <a:spcBef>
                <a:spcPts val="0"/>
              </a:spcBef>
              <a:spcAft>
                <a:spcPts val="0"/>
              </a:spcAft>
              <a:buSzPts val="1800"/>
              <a:buAutoNum type="arabicPeriod"/>
            </a:pPr>
            <a:r>
              <a:rPr lang="en-GB" sz="2800" dirty="0">
                <a:solidFill>
                  <a:schemeClr val="tx1"/>
                </a:solidFill>
              </a:rPr>
              <a:t>Jingles</a:t>
            </a:r>
            <a:endParaRPr sz="2800">
              <a:solidFill>
                <a:schemeClr val="tx1"/>
              </a:solidFill>
            </a:endParaRPr>
          </a:p>
          <a:p>
            <a:pPr marL="457200" lvl="0" indent="-342900" algn="l" rtl="0">
              <a:spcBef>
                <a:spcPts val="0"/>
              </a:spcBef>
              <a:spcAft>
                <a:spcPts val="0"/>
              </a:spcAft>
              <a:buSzPts val="1800"/>
              <a:buAutoNum type="arabicPeriod"/>
            </a:pPr>
            <a:r>
              <a:rPr lang="en-GB" sz="2800" dirty="0">
                <a:solidFill>
                  <a:schemeClr val="tx1"/>
                </a:solidFill>
              </a:rPr>
              <a:t>FM Radio and </a:t>
            </a:r>
            <a:r>
              <a:rPr lang="en-GB" sz="2800" dirty="0" err="1">
                <a:solidFill>
                  <a:schemeClr val="tx1"/>
                </a:solidFill>
              </a:rPr>
              <a:t>Akashavani</a:t>
            </a:r>
            <a:endParaRPr sz="2800">
              <a:solidFill>
                <a:schemeClr val="tx1"/>
              </a:solidFill>
            </a:endParaRPr>
          </a:p>
          <a:p>
            <a:pPr marL="457200" lvl="0" indent="-342900" algn="l" rtl="0">
              <a:spcBef>
                <a:spcPts val="0"/>
              </a:spcBef>
              <a:spcAft>
                <a:spcPts val="0"/>
              </a:spcAft>
              <a:buSzPts val="1800"/>
              <a:buAutoNum type="arabicPeriod"/>
            </a:pPr>
            <a:r>
              <a:rPr lang="en-GB" sz="2800" dirty="0">
                <a:solidFill>
                  <a:schemeClr val="tx1"/>
                </a:solidFill>
              </a:rPr>
              <a:t>Beating of Tom </a:t>
            </a:r>
            <a:r>
              <a:rPr lang="en-GB" sz="2800" dirty="0" err="1">
                <a:solidFill>
                  <a:schemeClr val="tx1"/>
                </a:solidFill>
              </a:rPr>
              <a:t>Tom</a:t>
            </a:r>
            <a:r>
              <a:rPr lang="en-GB" sz="2800" dirty="0">
                <a:solidFill>
                  <a:schemeClr val="tx1"/>
                </a:solidFill>
              </a:rPr>
              <a:t> in villages</a:t>
            </a:r>
            <a:endParaRPr sz="2800">
              <a:solidFill>
                <a:schemeClr val="tx1"/>
              </a:solidFill>
            </a:endParaRPr>
          </a:p>
          <a:p>
            <a:pPr marL="457200" lvl="0" indent="-342900" algn="l" rtl="0">
              <a:spcBef>
                <a:spcPts val="0"/>
              </a:spcBef>
              <a:spcAft>
                <a:spcPts val="0"/>
              </a:spcAft>
              <a:buSzPts val="1800"/>
              <a:buAutoNum type="arabicPeriod"/>
            </a:pPr>
            <a:r>
              <a:rPr lang="en-GB" sz="2800" dirty="0">
                <a:solidFill>
                  <a:schemeClr val="tx1"/>
                </a:solidFill>
              </a:rPr>
              <a:t>Awareness and Sensitization programmes in schools and colleges</a:t>
            </a:r>
            <a:endParaRPr sz="280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0" y="86485"/>
            <a:ext cx="9144000" cy="572700"/>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91425" rIns="91425" bIns="91425" anchor="t" anchorCtr="0">
            <a:noAutofit/>
          </a:bodyPr>
          <a:lstStyle/>
          <a:p>
            <a:pPr marL="0" lvl="0" indent="0" algn="ctr" rtl="0">
              <a:spcBef>
                <a:spcPts val="0"/>
              </a:spcBef>
              <a:spcAft>
                <a:spcPts val="0"/>
              </a:spcAft>
              <a:buNone/>
            </a:pPr>
            <a:r>
              <a:rPr lang="en-GB" b="1" dirty="0"/>
              <a:t>Number of People to be </a:t>
            </a:r>
            <a:r>
              <a:rPr lang="en-GB" b="1" dirty="0" smtClean="0"/>
              <a:t>Mobilized</a:t>
            </a:r>
            <a:endParaRPr b="1"/>
          </a:p>
        </p:txBody>
      </p:sp>
      <p:graphicFrame>
        <p:nvGraphicFramePr>
          <p:cNvPr id="183" name="Google Shape;183;p34"/>
          <p:cNvGraphicFramePr/>
          <p:nvPr/>
        </p:nvGraphicFramePr>
        <p:xfrm>
          <a:off x="1754000" y="740935"/>
          <a:ext cx="5014650" cy="4465795"/>
        </p:xfrm>
        <a:graphic>
          <a:graphicData uri="http://schemas.openxmlformats.org/drawingml/2006/table">
            <a:tbl>
              <a:tblPr>
                <a:noFill/>
                <a:tableStyleId>{58819C9F-C8AE-4F34-875A-38D8D4A39E2B}</a:tableStyleId>
              </a:tblPr>
              <a:tblGrid>
                <a:gridCol w="1076275"/>
                <a:gridCol w="1669925"/>
                <a:gridCol w="1134225"/>
                <a:gridCol w="1134225"/>
              </a:tblGrid>
              <a:tr h="1004075">
                <a:tc>
                  <a:txBody>
                    <a:bodyPr/>
                    <a:lstStyle/>
                    <a:p>
                      <a:pPr marL="0" lvl="0" indent="0" algn="l" rtl="0">
                        <a:spcBef>
                          <a:spcPts val="0"/>
                        </a:spcBef>
                        <a:spcAft>
                          <a:spcPts val="0"/>
                        </a:spcAft>
                        <a:buNone/>
                      </a:pPr>
                      <a:r>
                        <a:rPr lang="en-GB" b="1" dirty="0" err="1">
                          <a:solidFill>
                            <a:schemeClr val="tx1"/>
                          </a:solidFill>
                        </a:rPr>
                        <a:t>Sl</a:t>
                      </a:r>
                      <a:r>
                        <a:rPr lang="en-GB" b="1" dirty="0">
                          <a:solidFill>
                            <a:schemeClr val="tx1"/>
                          </a:solidFill>
                        </a:rPr>
                        <a:t> No</a:t>
                      </a:r>
                      <a:endParaRPr b="1">
                        <a:solidFill>
                          <a:schemeClr val="tx1"/>
                        </a:solidFill>
                      </a:endParaRPr>
                    </a:p>
                    <a:p>
                      <a:pPr marL="0" lvl="0" indent="0" algn="l" rtl="0">
                        <a:spcBef>
                          <a:spcPts val="0"/>
                        </a:spcBef>
                        <a:spcAft>
                          <a:spcPts val="0"/>
                        </a:spcAft>
                        <a:buNone/>
                      </a:pPr>
                      <a:endParaRPr b="1">
                        <a:solidFill>
                          <a:schemeClr val="tx1"/>
                        </a:solidFill>
                      </a:endParaRPr>
                    </a:p>
                  </a:txBody>
                  <a:tcPr marL="91425" marR="91425" marT="91425" marB="91425"/>
                </a:tc>
                <a:tc>
                  <a:txBody>
                    <a:bodyPr/>
                    <a:lstStyle/>
                    <a:p>
                      <a:pPr marL="0" lvl="0" indent="0" algn="l" rtl="0">
                        <a:spcBef>
                          <a:spcPts val="0"/>
                        </a:spcBef>
                        <a:spcAft>
                          <a:spcPts val="0"/>
                        </a:spcAft>
                        <a:buNone/>
                      </a:pPr>
                      <a:r>
                        <a:rPr lang="en-GB" b="1" dirty="0">
                          <a:solidFill>
                            <a:schemeClr val="tx1"/>
                          </a:solidFill>
                        </a:rPr>
                        <a:t>Target Groups</a:t>
                      </a:r>
                      <a:endParaRPr b="1">
                        <a:solidFill>
                          <a:schemeClr val="tx1"/>
                        </a:solidFill>
                      </a:endParaRPr>
                    </a:p>
                  </a:txBody>
                  <a:tcPr marL="91425" marR="91425" marT="91425" marB="91425"/>
                </a:tc>
                <a:tc>
                  <a:txBody>
                    <a:bodyPr/>
                    <a:lstStyle/>
                    <a:p>
                      <a:pPr marL="0" lvl="0" indent="0" algn="l" rtl="0">
                        <a:spcBef>
                          <a:spcPts val="0"/>
                        </a:spcBef>
                        <a:spcAft>
                          <a:spcPts val="0"/>
                        </a:spcAft>
                        <a:buNone/>
                      </a:pPr>
                      <a:r>
                        <a:rPr lang="en-GB" b="1">
                          <a:solidFill>
                            <a:schemeClr val="tx1"/>
                          </a:solidFill>
                        </a:rPr>
                        <a:t>Number of Camps/ meetings organised</a:t>
                      </a:r>
                      <a:endParaRPr b="1">
                        <a:solidFill>
                          <a:schemeClr val="tx1"/>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GB" b="1">
                          <a:solidFill>
                            <a:schemeClr val="tx1"/>
                          </a:solidFill>
                        </a:rPr>
                        <a:t>Number of people Mobilized</a:t>
                      </a:r>
                      <a:endParaRPr b="1">
                        <a:solidFill>
                          <a:schemeClr val="tx1"/>
                        </a:solidFill>
                      </a:endParaRPr>
                    </a:p>
                  </a:txBody>
                  <a:tcPr marL="91425" marR="91425" marT="91425" marB="91425"/>
                </a:tc>
              </a:tr>
              <a:tr h="385875">
                <a:tc>
                  <a:txBody>
                    <a:bodyPr/>
                    <a:lstStyle/>
                    <a:p>
                      <a:pPr marL="0" lvl="0" indent="0" algn="l" rtl="0">
                        <a:spcBef>
                          <a:spcPts val="0"/>
                        </a:spcBef>
                        <a:spcAft>
                          <a:spcPts val="0"/>
                        </a:spcAft>
                        <a:buNone/>
                      </a:pPr>
                      <a:r>
                        <a:rPr lang="en-GB">
                          <a:solidFill>
                            <a:schemeClr val="tx1"/>
                          </a:solidFill>
                        </a:rPr>
                        <a:t>1</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Schools</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385875">
                <a:tc>
                  <a:txBody>
                    <a:bodyPr/>
                    <a:lstStyle/>
                    <a:p>
                      <a:pPr marL="0" lvl="0" indent="0" algn="l" rtl="0">
                        <a:spcBef>
                          <a:spcPts val="0"/>
                        </a:spcBef>
                        <a:spcAft>
                          <a:spcPts val="0"/>
                        </a:spcAft>
                        <a:buNone/>
                      </a:pPr>
                      <a:r>
                        <a:rPr lang="en-GB">
                          <a:solidFill>
                            <a:schemeClr val="tx1"/>
                          </a:solidFill>
                        </a:rPr>
                        <a:t>2</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Colleges</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554075">
                <a:tc>
                  <a:txBody>
                    <a:bodyPr/>
                    <a:lstStyle/>
                    <a:p>
                      <a:pPr marL="0" lvl="0" indent="0" algn="l" rtl="0">
                        <a:spcBef>
                          <a:spcPts val="0"/>
                        </a:spcBef>
                        <a:spcAft>
                          <a:spcPts val="0"/>
                        </a:spcAft>
                        <a:buNone/>
                      </a:pPr>
                      <a:r>
                        <a:rPr lang="en-GB">
                          <a:solidFill>
                            <a:schemeClr val="tx1"/>
                          </a:solidFill>
                        </a:rPr>
                        <a:t>3</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NYS/NSS/NCC</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385875">
                <a:tc>
                  <a:txBody>
                    <a:bodyPr/>
                    <a:lstStyle/>
                    <a:p>
                      <a:pPr marL="0" lvl="0" indent="0" algn="l" rtl="0">
                        <a:spcBef>
                          <a:spcPts val="0"/>
                        </a:spcBef>
                        <a:spcAft>
                          <a:spcPts val="0"/>
                        </a:spcAft>
                        <a:buNone/>
                      </a:pPr>
                      <a:r>
                        <a:rPr lang="en-GB">
                          <a:solidFill>
                            <a:schemeClr val="tx1"/>
                          </a:solidFill>
                        </a:rPr>
                        <a:t>4</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SHGs</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746975">
                <a:tc>
                  <a:txBody>
                    <a:bodyPr/>
                    <a:lstStyle/>
                    <a:p>
                      <a:pPr marL="0" lvl="0" indent="0" algn="l" rtl="0">
                        <a:spcBef>
                          <a:spcPts val="0"/>
                        </a:spcBef>
                        <a:spcAft>
                          <a:spcPts val="0"/>
                        </a:spcAft>
                        <a:buNone/>
                      </a:pPr>
                      <a:r>
                        <a:rPr lang="en-GB">
                          <a:solidFill>
                            <a:schemeClr val="tx1"/>
                          </a:solidFill>
                        </a:rPr>
                        <a:t>5</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PRIs and Sarpanchas</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939825">
                <a:tc>
                  <a:txBody>
                    <a:bodyPr/>
                    <a:lstStyle/>
                    <a:p>
                      <a:pPr marL="0" lvl="0" indent="0" algn="l" rtl="0">
                        <a:spcBef>
                          <a:spcPts val="0"/>
                        </a:spcBef>
                        <a:spcAft>
                          <a:spcPts val="0"/>
                        </a:spcAft>
                        <a:buNone/>
                      </a:pPr>
                      <a:r>
                        <a:rPr lang="en-GB">
                          <a:solidFill>
                            <a:schemeClr val="tx1"/>
                          </a:solidFill>
                        </a:rPr>
                        <a:t>6</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Police and Defence Personnels</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0" y="445025"/>
            <a:ext cx="9144000" cy="572700"/>
          </a:xfrm>
          <a:prstGeom prst="rect">
            <a:avLst/>
          </a:prstGeom>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t" anchorCtr="0">
            <a:noAutofit/>
          </a:bodyPr>
          <a:lstStyle/>
          <a:p>
            <a:pPr marL="0" lvl="0" indent="0" algn="ctr" rtl="0">
              <a:spcBef>
                <a:spcPts val="0"/>
              </a:spcBef>
              <a:spcAft>
                <a:spcPts val="0"/>
              </a:spcAft>
              <a:buNone/>
            </a:pPr>
            <a:r>
              <a:rPr lang="en-GB" b="1" dirty="0"/>
              <a:t>4</a:t>
            </a:r>
            <a:r>
              <a:rPr lang="en-GB" b="1" dirty="0" smtClean="0"/>
              <a:t>. </a:t>
            </a:r>
            <a:r>
              <a:rPr lang="en-GB" b="1" dirty="0"/>
              <a:t>Details of Central, State and GP Funds</a:t>
            </a:r>
            <a:endParaRPr b="1"/>
          </a:p>
        </p:txBody>
      </p:sp>
      <p:sp>
        <p:nvSpPr>
          <p:cNvPr id="189" name="Google Shape;189;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graphicFrame>
        <p:nvGraphicFramePr>
          <p:cNvPr id="190" name="Google Shape;190;p35"/>
          <p:cNvGraphicFramePr/>
          <p:nvPr/>
        </p:nvGraphicFramePr>
        <p:xfrm>
          <a:off x="1187625" y="1659500"/>
          <a:ext cx="7036248" cy="2909375"/>
        </p:xfrm>
        <a:graphic>
          <a:graphicData uri="http://schemas.openxmlformats.org/drawingml/2006/table">
            <a:tbl>
              <a:tblPr>
                <a:noFill/>
                <a:tableStyleId>{58819C9F-C8AE-4F34-875A-38D8D4A39E2B}</a:tableStyleId>
              </a:tblPr>
              <a:tblGrid>
                <a:gridCol w="1172708"/>
                <a:gridCol w="1172708"/>
                <a:gridCol w="1172708"/>
                <a:gridCol w="1172708"/>
                <a:gridCol w="1172708"/>
                <a:gridCol w="1172708"/>
              </a:tblGrid>
              <a:tr h="743525">
                <a:tc>
                  <a:txBody>
                    <a:bodyPr/>
                    <a:lstStyle/>
                    <a:p>
                      <a:pPr marL="0" lvl="0" indent="0" algn="l" rtl="0">
                        <a:spcBef>
                          <a:spcPts val="0"/>
                        </a:spcBef>
                        <a:spcAft>
                          <a:spcPts val="0"/>
                        </a:spcAft>
                        <a:buNone/>
                      </a:pPr>
                      <a:r>
                        <a:rPr lang="en-GB" dirty="0" err="1">
                          <a:solidFill>
                            <a:schemeClr val="tx1"/>
                          </a:solidFill>
                        </a:rPr>
                        <a:t>Sl</a:t>
                      </a:r>
                      <a:r>
                        <a:rPr lang="en-GB" dirty="0">
                          <a:solidFill>
                            <a:schemeClr val="tx1"/>
                          </a:solidFill>
                        </a:rPr>
                        <a:t> No</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a:solidFill>
                            <a:schemeClr val="tx1"/>
                          </a:solidFill>
                        </a:rPr>
                        <a:t>District</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US" dirty="0" smtClean="0">
                          <a:solidFill>
                            <a:schemeClr val="tx1"/>
                          </a:solidFill>
                        </a:rPr>
                        <a:t>Intervention</a:t>
                      </a:r>
                      <a:r>
                        <a:rPr lang="en-US" baseline="0" dirty="0" smtClean="0">
                          <a:solidFill>
                            <a:schemeClr val="tx1"/>
                          </a:solidFill>
                        </a:rPr>
                        <a:t> Area</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a:solidFill>
                            <a:schemeClr val="tx1"/>
                          </a:solidFill>
                        </a:rPr>
                        <a:t>Central Funds</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State Funds</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GP Funds</a:t>
                      </a:r>
                      <a:endParaRPr>
                        <a:solidFill>
                          <a:schemeClr val="tx1"/>
                        </a:solidFill>
                      </a:endParaRPr>
                    </a:p>
                  </a:txBody>
                  <a:tcPr marL="91425" marR="91425" marT="91425" marB="91425"/>
                </a:tc>
              </a:tr>
              <a:tr h="72195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72195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72195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6"/>
          <p:cNvSpPr txBox="1">
            <a:spLocks noGrp="1"/>
          </p:cNvSpPr>
          <p:nvPr>
            <p:ph type="title"/>
          </p:nvPr>
        </p:nvSpPr>
        <p:spPr>
          <a:xfrm>
            <a:off x="0" y="2155675"/>
            <a:ext cx="9144000" cy="572700"/>
          </a:xfrm>
          <a:prstGeom prst="rect">
            <a:avLst/>
          </a:prstGeom>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t" anchorCtr="0">
            <a:noAutofit/>
          </a:bodyPr>
          <a:lstStyle/>
          <a:p>
            <a:pPr marL="0" lvl="0" indent="0" algn="ctr" rtl="0">
              <a:lnSpc>
                <a:spcPct val="150000"/>
              </a:lnSpc>
              <a:spcBef>
                <a:spcPts val="0"/>
              </a:spcBef>
              <a:spcAft>
                <a:spcPts val="1600"/>
              </a:spcAft>
              <a:buClr>
                <a:schemeClr val="dk1"/>
              </a:buClr>
              <a:buSzPts val="1100"/>
              <a:buFont typeface="Arial"/>
              <a:buNone/>
            </a:pPr>
            <a:r>
              <a:rPr lang="en-GB" sz="2400" b="1" dirty="0" smtClean="0">
                <a:solidFill>
                  <a:schemeClr val="tx1"/>
                </a:solidFill>
              </a:rPr>
              <a:t>Day </a:t>
            </a:r>
            <a:r>
              <a:rPr lang="en-GB" sz="2400" b="1" dirty="0">
                <a:solidFill>
                  <a:schemeClr val="tx1"/>
                </a:solidFill>
              </a:rPr>
              <a:t>to Day activity of the visiting team</a:t>
            </a:r>
            <a:endParaRPr sz="2400" b="1">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7"/>
          <p:cNvSpPr txBox="1">
            <a:spLocks noGrp="1"/>
          </p:cNvSpPr>
          <p:nvPr>
            <p:ph type="title"/>
          </p:nvPr>
        </p:nvSpPr>
        <p:spPr>
          <a:xfrm>
            <a:off x="0" y="445025"/>
            <a:ext cx="9144000" cy="721623"/>
          </a:xfrm>
          <a:prstGeom prst="rect">
            <a:avLst/>
          </a:prstGeom>
        </p:spPr>
        <p:style>
          <a:lnRef idx="1">
            <a:schemeClr val="accent2"/>
          </a:lnRef>
          <a:fillRef idx="2">
            <a:schemeClr val="accent2"/>
          </a:fillRef>
          <a:effectRef idx="1">
            <a:schemeClr val="accent2"/>
          </a:effectRef>
          <a:fontRef idx="minor">
            <a:schemeClr val="dk1"/>
          </a:fontRef>
        </p:style>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endParaRPr sz="1800" b="1">
              <a:solidFill>
                <a:schemeClr val="dk2"/>
              </a:solidFill>
            </a:endParaRPr>
          </a:p>
          <a:p>
            <a:pPr marL="0" lvl="0" indent="0" algn="ctr" rtl="0">
              <a:lnSpc>
                <a:spcPct val="150000"/>
              </a:lnSpc>
              <a:spcBef>
                <a:spcPts val="1600"/>
              </a:spcBef>
              <a:spcAft>
                <a:spcPts val="0"/>
              </a:spcAft>
              <a:buNone/>
            </a:pPr>
            <a:r>
              <a:rPr lang="en-GB" sz="1800" b="1" dirty="0">
                <a:solidFill>
                  <a:schemeClr val="tx1"/>
                </a:solidFill>
              </a:rPr>
              <a:t>Day to Day activity of the visiting team</a:t>
            </a:r>
            <a:endParaRPr sz="1800" b="1">
              <a:solidFill>
                <a:schemeClr val="tx1"/>
              </a:solidFill>
            </a:endParaRPr>
          </a:p>
          <a:p>
            <a:pPr marL="0" lvl="0" indent="0" algn="ctr" rtl="0">
              <a:spcBef>
                <a:spcPts val="1600"/>
              </a:spcBef>
              <a:spcAft>
                <a:spcPts val="0"/>
              </a:spcAft>
              <a:buNone/>
            </a:pPr>
            <a:endParaRPr/>
          </a:p>
        </p:txBody>
      </p:sp>
      <p:graphicFrame>
        <p:nvGraphicFramePr>
          <p:cNvPr id="201" name="Google Shape;201;p37"/>
          <p:cNvGraphicFramePr/>
          <p:nvPr/>
        </p:nvGraphicFramePr>
        <p:xfrm>
          <a:off x="895800" y="2269668"/>
          <a:ext cx="6925258" cy="2156460"/>
        </p:xfrm>
        <a:graphic>
          <a:graphicData uri="http://schemas.openxmlformats.org/drawingml/2006/table">
            <a:tbl>
              <a:tblPr>
                <a:noFill/>
                <a:tableStyleId>{58819C9F-C8AE-4F34-875A-38D8D4A39E2B}</a:tableStyleId>
              </a:tblPr>
              <a:tblGrid>
                <a:gridCol w="908588"/>
                <a:gridCol w="2554056"/>
                <a:gridCol w="1731307"/>
                <a:gridCol w="1731307"/>
              </a:tblGrid>
              <a:tr h="539115">
                <a:tc>
                  <a:txBody>
                    <a:bodyPr/>
                    <a:lstStyle/>
                    <a:p>
                      <a:pPr marL="0" lvl="0" indent="0" algn="l" rtl="0">
                        <a:spcBef>
                          <a:spcPts val="0"/>
                        </a:spcBef>
                        <a:spcAft>
                          <a:spcPts val="0"/>
                        </a:spcAft>
                        <a:buNone/>
                      </a:pPr>
                      <a:r>
                        <a:rPr lang="en-GB" dirty="0">
                          <a:solidFill>
                            <a:schemeClr val="tx1"/>
                          </a:solidFill>
                        </a:rPr>
                        <a:t>Days</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a:solidFill>
                            <a:schemeClr val="tx1"/>
                          </a:solidFill>
                        </a:rPr>
                        <a:t>District</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a:solidFill>
                            <a:schemeClr val="tx1"/>
                          </a:solidFill>
                        </a:rPr>
                        <a:t>Block</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a:solidFill>
                            <a:schemeClr val="tx1"/>
                          </a:solidFill>
                        </a:rPr>
                        <a:t>Description</a:t>
                      </a:r>
                      <a:endParaRPr>
                        <a:solidFill>
                          <a:schemeClr val="tx1"/>
                        </a:solidFill>
                      </a:endParaRPr>
                    </a:p>
                  </a:txBody>
                  <a:tcPr marL="91425" marR="91425" marT="91425" marB="91425"/>
                </a:tc>
              </a:tr>
              <a:tr h="539115">
                <a:tc>
                  <a:txBody>
                    <a:bodyPr/>
                    <a:lstStyle/>
                    <a:p>
                      <a:pPr marL="0" lvl="0" indent="0" algn="l" rtl="0">
                        <a:spcBef>
                          <a:spcPts val="0"/>
                        </a:spcBef>
                        <a:spcAft>
                          <a:spcPts val="0"/>
                        </a:spcAft>
                        <a:buNone/>
                      </a:pPr>
                      <a:r>
                        <a:rPr lang="en-GB" dirty="0">
                          <a:solidFill>
                            <a:schemeClr val="tx1"/>
                          </a:solidFill>
                        </a:rPr>
                        <a:t>1</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539115">
                <a:tc>
                  <a:txBody>
                    <a:bodyPr/>
                    <a:lstStyle/>
                    <a:p>
                      <a:pPr marL="0" lvl="0" indent="0" algn="l" rtl="0">
                        <a:spcBef>
                          <a:spcPts val="0"/>
                        </a:spcBef>
                        <a:spcAft>
                          <a:spcPts val="0"/>
                        </a:spcAft>
                        <a:buNone/>
                      </a:pPr>
                      <a:r>
                        <a:rPr lang="en-GB" dirty="0">
                          <a:solidFill>
                            <a:schemeClr val="tx1"/>
                          </a:solidFill>
                        </a:rPr>
                        <a:t>2</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539115">
                <a:tc>
                  <a:txBody>
                    <a:bodyPr/>
                    <a:lstStyle/>
                    <a:p>
                      <a:pPr marL="0" lvl="0" indent="0" algn="l" rtl="0">
                        <a:spcBef>
                          <a:spcPts val="0"/>
                        </a:spcBef>
                        <a:spcAft>
                          <a:spcPts val="0"/>
                        </a:spcAft>
                        <a:buNone/>
                      </a:pPr>
                      <a:r>
                        <a:rPr lang="en-GB" dirty="0">
                          <a:solidFill>
                            <a:schemeClr val="tx1"/>
                          </a:solidFill>
                        </a:rPr>
                        <a:t>3</a:t>
                      </a: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bl>
          </a:graphicData>
        </a:graphic>
      </p:graphicFrame>
      <p:sp>
        <p:nvSpPr>
          <p:cNvPr id="202" name="Google Shape;202;p37"/>
          <p:cNvSpPr txBox="1"/>
          <p:nvPr/>
        </p:nvSpPr>
        <p:spPr>
          <a:xfrm>
            <a:off x="554800" y="1114475"/>
            <a:ext cx="8091000" cy="182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Font typeface="Arial" pitchFamily="34" charset="0"/>
              <a:buChar char="•"/>
            </a:pPr>
            <a:r>
              <a:rPr lang="en-GB" sz="1600" dirty="0" smtClean="0">
                <a:solidFill>
                  <a:schemeClr val="tx1"/>
                </a:solidFill>
              </a:rPr>
              <a:t>  Activities </a:t>
            </a:r>
            <a:r>
              <a:rPr lang="en-GB" sz="1600" dirty="0">
                <a:solidFill>
                  <a:schemeClr val="tx1"/>
                </a:solidFill>
              </a:rPr>
              <a:t>include meetings conducted, field visits done , </a:t>
            </a:r>
            <a:r>
              <a:rPr lang="en-GB" sz="1600" dirty="0" smtClean="0">
                <a:solidFill>
                  <a:schemeClr val="tx1"/>
                </a:solidFill>
              </a:rPr>
              <a:t>Identification </a:t>
            </a:r>
            <a:r>
              <a:rPr lang="en-GB" sz="1600" dirty="0">
                <a:solidFill>
                  <a:schemeClr val="tx1"/>
                </a:solidFill>
              </a:rPr>
              <a:t>of funds, functions and functionaries required for the </a:t>
            </a:r>
            <a:r>
              <a:rPr lang="en-GB" sz="1600" dirty="0" smtClean="0">
                <a:solidFill>
                  <a:schemeClr val="tx1"/>
                </a:solidFill>
              </a:rPr>
              <a:t>interventions.</a:t>
            </a:r>
          </a:p>
          <a:p>
            <a:pPr marL="0" lvl="0" indent="0" algn="l" rtl="0">
              <a:spcBef>
                <a:spcPts val="0"/>
              </a:spcBef>
              <a:spcAft>
                <a:spcPts val="0"/>
              </a:spcAft>
              <a:buFont typeface="Arial" pitchFamily="34" charset="0"/>
              <a:buChar char="•"/>
            </a:pPr>
            <a:r>
              <a:rPr lang="en-GB" sz="1600" dirty="0" smtClean="0">
                <a:solidFill>
                  <a:schemeClr val="tx1"/>
                </a:solidFill>
              </a:rPr>
              <a:t>  PDF file has to be uploaded on a daily basis </a:t>
            </a:r>
            <a:r>
              <a:rPr lang="en-GB" sz="1600" dirty="0" err="1" smtClean="0">
                <a:solidFill>
                  <a:schemeClr val="tx1"/>
                </a:solidFill>
              </a:rPr>
              <a:t>wrt</a:t>
            </a:r>
            <a:r>
              <a:rPr lang="en-GB" sz="1600" dirty="0" smtClean="0">
                <a:solidFill>
                  <a:schemeClr val="tx1"/>
                </a:solidFill>
              </a:rPr>
              <a:t> activities done</a:t>
            </a:r>
            <a:endParaRPr sz="160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8"/>
          <p:cNvSpPr txBox="1">
            <a:spLocks noGrp="1"/>
          </p:cNvSpPr>
          <p:nvPr>
            <p:ph type="title"/>
          </p:nvPr>
        </p:nvSpPr>
        <p:spPr>
          <a:xfrm>
            <a:off x="0" y="2285400"/>
            <a:ext cx="9144000" cy="572700"/>
          </a:xfrm>
          <a:prstGeom prst="rect">
            <a:avLst/>
          </a:prstGeom>
        </p:spPr>
        <p:style>
          <a:lnRef idx="1">
            <a:schemeClr val="dk1"/>
          </a:lnRef>
          <a:fillRef idx="2">
            <a:schemeClr val="dk1"/>
          </a:fillRef>
          <a:effectRef idx="1">
            <a:schemeClr val="dk1"/>
          </a:effectRef>
          <a:fontRef idx="minor">
            <a:schemeClr val="dk1"/>
          </a:fontRef>
        </p:style>
        <p:txBody>
          <a:bodyPr spcFirstLastPara="1" wrap="square" lIns="91425" tIns="91425" rIns="91425" bIns="91425" anchor="t" anchorCtr="0">
            <a:noAutofit/>
          </a:bodyPr>
          <a:lstStyle/>
          <a:p>
            <a:pPr marL="0" lvl="0" indent="0" algn="ctr" rtl="0">
              <a:spcBef>
                <a:spcPts val="0"/>
              </a:spcBef>
              <a:spcAft>
                <a:spcPts val="0"/>
              </a:spcAft>
              <a:buNone/>
            </a:pPr>
            <a:r>
              <a:rPr lang="en-GB" sz="3000" b="1" dirty="0">
                <a:latin typeface="Calibri"/>
                <a:ea typeface="Calibri"/>
                <a:cs typeface="Calibri"/>
                <a:sym typeface="Calibri"/>
              </a:rPr>
              <a:t>Instructions on how to use the portal</a:t>
            </a:r>
            <a:endParaRPr sz="30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0" y="329415"/>
            <a:ext cx="9144000" cy="572700"/>
          </a:xfrm>
          <a:prstGeom prst="rect">
            <a:avLst/>
          </a:prstGeom>
        </p:spPr>
        <p:style>
          <a:lnRef idx="1">
            <a:schemeClr val="accent5"/>
          </a:lnRef>
          <a:fillRef idx="3">
            <a:schemeClr val="accent5"/>
          </a:fillRef>
          <a:effectRef idx="2">
            <a:schemeClr val="accent5"/>
          </a:effectRef>
          <a:fontRef idx="minor">
            <a:schemeClr val="lt1"/>
          </a:fontRef>
        </p:style>
        <p:txBody>
          <a:bodyPr spcFirstLastPara="1" wrap="square" lIns="91425" tIns="91425" rIns="91425" bIns="91425" anchor="t" anchorCtr="0">
            <a:noAutofit/>
          </a:bodyPr>
          <a:lstStyle/>
          <a:p>
            <a:pPr marL="457200" lvl="0" indent="-381000" algn="ctr" rtl="0">
              <a:lnSpc>
                <a:spcPct val="150000"/>
              </a:lnSpc>
              <a:spcBef>
                <a:spcPts val="0"/>
              </a:spcBef>
              <a:spcAft>
                <a:spcPts val="0"/>
              </a:spcAft>
              <a:buClr>
                <a:schemeClr val="dk2"/>
              </a:buClr>
              <a:buSzPts val="2400"/>
            </a:pPr>
            <a:r>
              <a:rPr lang="en-GB" sz="2400" b="1" dirty="0" smtClean="0">
                <a:solidFill>
                  <a:schemeClr val="tx1"/>
                </a:solidFill>
              </a:rPr>
              <a:t>1. JSA Baseline Data and JSA Plan</a:t>
            </a:r>
            <a:endParaRPr sz="2400" b="1" smtClean="0">
              <a:solidFill>
                <a:schemeClr val="tx1"/>
              </a:solidFill>
            </a:endParaRPr>
          </a:p>
          <a:p>
            <a:pPr marL="0" lvl="0" indent="0" algn="ctr" rtl="0">
              <a:spcBef>
                <a:spcPts val="1600"/>
              </a:spcBef>
              <a:spcAft>
                <a:spcPts val="0"/>
              </a:spcAft>
              <a:buNone/>
            </a:pPr>
            <a:endParaRPr sz="2400" b="1">
              <a:solidFill>
                <a:schemeClr val="tx1"/>
              </a:solidFill>
            </a:endParaRPr>
          </a:p>
          <a:p>
            <a:pPr marL="0" lvl="0" indent="0" algn="l" rtl="0">
              <a:spcBef>
                <a:spcPts val="0"/>
              </a:spcBef>
              <a:spcAft>
                <a:spcPts val="0"/>
              </a:spcAft>
              <a:buNone/>
            </a:pPr>
            <a:endParaRPr>
              <a:solidFill>
                <a:schemeClr val="tx1"/>
              </a:solidFill>
            </a:endParaRPr>
          </a:p>
        </p:txBody>
      </p:sp>
      <p:sp>
        <p:nvSpPr>
          <p:cNvPr id="74" name="Google Shape;74;p16"/>
          <p:cNvSpPr txBox="1">
            <a:spLocks noGrp="1"/>
          </p:cNvSpPr>
          <p:nvPr>
            <p:ph type="body" idx="1"/>
          </p:nvPr>
        </p:nvSpPr>
        <p:spPr>
          <a:xfrm>
            <a:off x="52650" y="1271393"/>
            <a:ext cx="9038700" cy="3872100"/>
          </a:xfrm>
          <a:prstGeom prst="rect">
            <a:avLst/>
          </a:prstGeom>
        </p:spPr>
        <p:txBody>
          <a:bodyPr spcFirstLastPara="1" wrap="square" lIns="91425" tIns="91425" rIns="91425" bIns="91425" anchor="ctr" anchorCtr="0">
            <a:noAutofit/>
          </a:bodyPr>
          <a:lstStyle/>
          <a:p>
            <a:pPr>
              <a:buFont typeface="+mj-lt"/>
              <a:buAutoNum type="arabicPeriod"/>
            </a:pPr>
            <a:r>
              <a:rPr lang="en-GB" b="1" dirty="0" smtClean="0">
                <a:solidFill>
                  <a:schemeClr val="tx1"/>
                </a:solidFill>
              </a:rPr>
              <a:t>Water </a:t>
            </a:r>
            <a:r>
              <a:rPr lang="en-GB" b="1" dirty="0">
                <a:solidFill>
                  <a:schemeClr val="tx1"/>
                </a:solidFill>
              </a:rPr>
              <a:t>Table </a:t>
            </a:r>
            <a:r>
              <a:rPr lang="en-GB" b="1" dirty="0" smtClean="0">
                <a:solidFill>
                  <a:schemeClr val="tx1"/>
                </a:solidFill>
              </a:rPr>
              <a:t>levels</a:t>
            </a:r>
            <a:endParaRPr lang="en-GB" b="1" dirty="0">
              <a:solidFill>
                <a:schemeClr val="tx1"/>
              </a:solidFill>
            </a:endParaRPr>
          </a:p>
          <a:p>
            <a:pPr>
              <a:buFont typeface="+mj-lt"/>
              <a:buAutoNum type="arabicPeriod"/>
            </a:pPr>
            <a:r>
              <a:rPr lang="en-GB" b="1" dirty="0" smtClean="0">
                <a:solidFill>
                  <a:schemeClr val="tx1"/>
                </a:solidFill>
              </a:rPr>
              <a:t>Inventory </a:t>
            </a:r>
            <a:r>
              <a:rPr lang="en-GB" b="1" dirty="0">
                <a:solidFill>
                  <a:schemeClr val="tx1"/>
                </a:solidFill>
              </a:rPr>
              <a:t>of </a:t>
            </a:r>
            <a:r>
              <a:rPr lang="en-GB" b="1" dirty="0" smtClean="0">
                <a:solidFill>
                  <a:schemeClr val="tx1"/>
                </a:solidFill>
              </a:rPr>
              <a:t>Tanks</a:t>
            </a:r>
            <a:endParaRPr lang="en-GB" b="1" dirty="0">
              <a:solidFill>
                <a:schemeClr val="tx1"/>
              </a:solidFill>
            </a:endParaRPr>
          </a:p>
          <a:p>
            <a:pPr>
              <a:buFont typeface="+mj-lt"/>
              <a:buAutoNum type="arabicPeriod"/>
            </a:pPr>
            <a:r>
              <a:rPr lang="en-GB" b="1" dirty="0" smtClean="0">
                <a:solidFill>
                  <a:schemeClr val="tx1"/>
                </a:solidFill>
              </a:rPr>
              <a:t>Ponds </a:t>
            </a:r>
            <a:r>
              <a:rPr lang="en-GB" b="1" dirty="0">
                <a:solidFill>
                  <a:schemeClr val="tx1"/>
                </a:solidFill>
              </a:rPr>
              <a:t>created under </a:t>
            </a:r>
            <a:r>
              <a:rPr lang="en-GB" b="1" dirty="0" smtClean="0">
                <a:solidFill>
                  <a:schemeClr val="tx1"/>
                </a:solidFill>
              </a:rPr>
              <a:t>MGNREGA</a:t>
            </a:r>
            <a:endParaRPr lang="en-GB" b="1" dirty="0">
              <a:solidFill>
                <a:schemeClr val="tx1"/>
              </a:solidFill>
            </a:endParaRPr>
          </a:p>
          <a:p>
            <a:pPr>
              <a:buFont typeface="+mj-lt"/>
              <a:buAutoNum type="arabicPeriod"/>
            </a:pPr>
            <a:r>
              <a:rPr lang="en-GB" b="1" dirty="0" smtClean="0">
                <a:solidFill>
                  <a:schemeClr val="tx1"/>
                </a:solidFill>
              </a:rPr>
              <a:t>Traditional </a:t>
            </a:r>
            <a:r>
              <a:rPr lang="en-GB" b="1" dirty="0">
                <a:solidFill>
                  <a:schemeClr val="tx1"/>
                </a:solidFill>
              </a:rPr>
              <a:t>Water Bodies </a:t>
            </a:r>
          </a:p>
          <a:p>
            <a:pPr>
              <a:buFont typeface="+mj-lt"/>
              <a:buAutoNum type="arabicPeriod"/>
            </a:pPr>
            <a:r>
              <a:rPr lang="en-GB" b="1" dirty="0" smtClean="0">
                <a:solidFill>
                  <a:schemeClr val="tx1"/>
                </a:solidFill>
              </a:rPr>
              <a:t>Government </a:t>
            </a:r>
            <a:r>
              <a:rPr lang="en-GB" b="1" dirty="0">
                <a:solidFill>
                  <a:schemeClr val="tx1"/>
                </a:solidFill>
              </a:rPr>
              <a:t>Building with functional Rain Water </a:t>
            </a:r>
            <a:r>
              <a:rPr lang="en-GB" b="1" dirty="0" smtClean="0">
                <a:solidFill>
                  <a:schemeClr val="tx1"/>
                </a:solidFill>
              </a:rPr>
              <a:t>Harvesting</a:t>
            </a:r>
            <a:endParaRPr lang="en-GB" b="1" dirty="0">
              <a:solidFill>
                <a:schemeClr val="tx1"/>
              </a:solidFill>
            </a:endParaRPr>
          </a:p>
          <a:p>
            <a:pPr>
              <a:buFont typeface="+mj-lt"/>
              <a:buAutoNum type="arabicPeriod"/>
            </a:pPr>
            <a:r>
              <a:rPr lang="en-GB" b="1" dirty="0" err="1" smtClean="0">
                <a:solidFill>
                  <a:schemeClr val="tx1"/>
                </a:solidFill>
              </a:rPr>
              <a:t>Borewells</a:t>
            </a:r>
            <a:r>
              <a:rPr lang="en-GB" b="1" dirty="0" smtClean="0">
                <a:solidFill>
                  <a:schemeClr val="tx1"/>
                </a:solidFill>
              </a:rPr>
              <a:t> </a:t>
            </a:r>
            <a:r>
              <a:rPr lang="en-GB" b="1" dirty="0">
                <a:solidFill>
                  <a:schemeClr val="tx1"/>
                </a:solidFill>
              </a:rPr>
              <a:t>requiring Point </a:t>
            </a:r>
            <a:r>
              <a:rPr lang="en-GB" b="1" dirty="0" smtClean="0">
                <a:solidFill>
                  <a:schemeClr val="tx1"/>
                </a:solidFill>
              </a:rPr>
              <a:t>Recharge</a:t>
            </a:r>
            <a:endParaRPr lang="en-GB" b="1" dirty="0">
              <a:solidFill>
                <a:schemeClr val="tx1"/>
              </a:solidFill>
            </a:endParaRPr>
          </a:p>
          <a:p>
            <a:pPr>
              <a:buFont typeface="+mj-lt"/>
              <a:buAutoNum type="arabicPeriod"/>
            </a:pPr>
            <a:r>
              <a:rPr lang="en-GB" b="1" dirty="0" smtClean="0">
                <a:solidFill>
                  <a:schemeClr val="tx1"/>
                </a:solidFill>
              </a:rPr>
              <a:t>Watershed Activities</a:t>
            </a:r>
            <a:endParaRPr lang="en-GB" b="1" dirty="0">
              <a:solidFill>
                <a:schemeClr val="tx1"/>
              </a:solidFill>
            </a:endParaRPr>
          </a:p>
          <a:p>
            <a:pPr>
              <a:buFont typeface="+mj-lt"/>
              <a:buAutoNum type="arabicPeriod"/>
            </a:pPr>
            <a:r>
              <a:rPr lang="en-GB" b="1" dirty="0" err="1" smtClean="0">
                <a:solidFill>
                  <a:schemeClr val="tx1"/>
                </a:solidFill>
              </a:rPr>
              <a:t>Afforestation</a:t>
            </a:r>
            <a:endParaRPr b="1">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311700" y="1152475"/>
            <a:ext cx="8520600" cy="3416400"/>
          </a:xfrm>
          <a:prstGeom prst="rect">
            <a:avLst/>
          </a:prstGeom>
        </p:spPr>
        <p:style>
          <a:lnRef idx="1">
            <a:schemeClr val="accent3"/>
          </a:lnRef>
          <a:fillRef idx="2">
            <a:schemeClr val="accent3"/>
          </a:fillRef>
          <a:effectRef idx="1">
            <a:schemeClr val="accent3"/>
          </a:effectRef>
          <a:fontRef idx="minor">
            <a:schemeClr val="dk1"/>
          </a:fontRef>
        </p:style>
        <p:txBody>
          <a:bodyPr spcFirstLastPara="1" wrap="square" lIns="91425" tIns="91425" rIns="91425" bIns="91425" anchor="t" anchorCtr="0">
            <a:noAutofit/>
          </a:bodyPr>
          <a:lstStyle/>
          <a:p>
            <a:pPr marL="457200" lvl="0" indent="-342900" algn="l" rtl="0">
              <a:spcBef>
                <a:spcPts val="0"/>
              </a:spcBef>
              <a:spcAft>
                <a:spcPts val="0"/>
              </a:spcAft>
              <a:buSzPts val="1800"/>
              <a:buNone/>
            </a:pPr>
            <a:r>
              <a:rPr lang="en-GB" b="1" dirty="0" smtClean="0">
                <a:solidFill>
                  <a:schemeClr val="tx1"/>
                </a:solidFill>
              </a:rPr>
              <a:t>	1.  Water </a:t>
            </a:r>
            <a:r>
              <a:rPr lang="en-GB" b="1" dirty="0">
                <a:solidFill>
                  <a:schemeClr val="tx1"/>
                </a:solidFill>
              </a:rPr>
              <a:t>Table levels</a:t>
            </a:r>
            <a:endParaRPr b="1">
              <a:solidFill>
                <a:schemeClr val="tx1"/>
              </a:solidFill>
            </a:endParaRPr>
          </a:p>
          <a:p>
            <a:pPr marL="914400" lvl="1" indent="-317500" algn="l" rtl="0">
              <a:spcBef>
                <a:spcPts val="0"/>
              </a:spcBef>
              <a:spcAft>
                <a:spcPts val="0"/>
              </a:spcAft>
              <a:buSzPts val="1400"/>
              <a:buChar char="○"/>
            </a:pPr>
            <a:r>
              <a:rPr lang="en-GB" dirty="0">
                <a:solidFill>
                  <a:schemeClr val="tx1"/>
                </a:solidFill>
              </a:rPr>
              <a:t> Need to take details of existing water table level at district, block and GP wise</a:t>
            </a:r>
            <a:endParaRPr>
              <a:solidFill>
                <a:schemeClr val="tx1"/>
              </a:solidFill>
            </a:endParaRPr>
          </a:p>
          <a:p>
            <a:pPr marL="457200" lvl="0" indent="0" algn="l" rtl="0">
              <a:spcBef>
                <a:spcPts val="1600"/>
              </a:spcBef>
              <a:spcAft>
                <a:spcPts val="1600"/>
              </a:spcAft>
              <a:buNone/>
            </a:pPr>
            <a:endParaRPr>
              <a:solidFill>
                <a:schemeClr val="tx1"/>
              </a:solidFill>
            </a:endParaRPr>
          </a:p>
        </p:txBody>
      </p:sp>
      <p:graphicFrame>
        <p:nvGraphicFramePr>
          <p:cNvPr id="85" name="Google Shape;85;p18"/>
          <p:cNvGraphicFramePr/>
          <p:nvPr/>
        </p:nvGraphicFramePr>
        <p:xfrm>
          <a:off x="2173850" y="2084959"/>
          <a:ext cx="4857976" cy="2407770"/>
        </p:xfrm>
        <a:graphic>
          <a:graphicData uri="http://schemas.openxmlformats.org/drawingml/2006/table">
            <a:tbl>
              <a:tblPr>
                <a:noFill/>
                <a:tableStyleId>{58819C9F-C8AE-4F34-875A-38D8D4A39E2B}</a:tableStyleId>
              </a:tblPr>
              <a:tblGrid>
                <a:gridCol w="416930"/>
                <a:gridCol w="748947"/>
                <a:gridCol w="941193"/>
                <a:gridCol w="1375453"/>
                <a:gridCol w="1375453"/>
              </a:tblGrid>
              <a:tr h="381000">
                <a:tc>
                  <a:txBody>
                    <a:bodyPr/>
                    <a:lstStyle/>
                    <a:p>
                      <a:pPr marL="0" lvl="0" indent="0" algn="l" rtl="0">
                        <a:spcBef>
                          <a:spcPts val="0"/>
                        </a:spcBef>
                        <a:spcAft>
                          <a:spcPts val="0"/>
                        </a:spcAft>
                        <a:buNone/>
                      </a:pPr>
                      <a:r>
                        <a:rPr lang="en-GB" dirty="0" err="1">
                          <a:solidFill>
                            <a:schemeClr val="tx1"/>
                          </a:solidFill>
                        </a:rPr>
                        <a:t>Sl</a:t>
                      </a:r>
                      <a:r>
                        <a:rPr lang="en-GB" dirty="0">
                          <a:solidFill>
                            <a:schemeClr val="tx1"/>
                          </a:solidFill>
                        </a:rPr>
                        <a:t> No</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smtClean="0">
                          <a:solidFill>
                            <a:schemeClr val="tx1"/>
                          </a:solidFill>
                        </a:rPr>
                        <a:t>District/Block/GP</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smtClean="0">
                          <a:solidFill>
                            <a:schemeClr val="tx1"/>
                          </a:solidFill>
                        </a:rPr>
                        <a:t>Public/Private</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US" dirty="0" smtClean="0">
                          <a:solidFill>
                            <a:schemeClr val="tx1"/>
                          </a:solidFill>
                        </a:rPr>
                        <a:t>Geo Coordinates</a:t>
                      </a:r>
                      <a:endParaRPr>
                        <a:solidFill>
                          <a:schemeClr val="tx1"/>
                        </a:solidFill>
                      </a:endParaRPr>
                    </a:p>
                  </a:txBody>
                  <a:tcPr marL="91425" marR="91425" marT="91425" marB="91425"/>
                </a:tc>
                <a:tc>
                  <a:txBody>
                    <a:bodyPr/>
                    <a:lstStyle/>
                    <a:p>
                      <a:pPr marL="0" lvl="0" indent="0" algn="l" rtl="0">
                        <a:spcBef>
                          <a:spcPts val="0"/>
                        </a:spcBef>
                        <a:spcAft>
                          <a:spcPts val="0"/>
                        </a:spcAft>
                        <a:buNone/>
                      </a:pPr>
                      <a:r>
                        <a:rPr lang="en-GB" dirty="0">
                          <a:solidFill>
                            <a:schemeClr val="tx1"/>
                          </a:solidFill>
                        </a:rPr>
                        <a:t>Water Level (m</a:t>
                      </a:r>
                      <a:r>
                        <a:rPr lang="en-GB" dirty="0" smtClean="0">
                          <a:solidFill>
                            <a:schemeClr val="tx1"/>
                          </a:solidFill>
                        </a:rPr>
                        <a:t>) before</a:t>
                      </a:r>
                      <a:r>
                        <a:rPr lang="en-GB" baseline="0" dirty="0" smtClean="0">
                          <a:solidFill>
                            <a:schemeClr val="tx1"/>
                          </a:solidFill>
                        </a:rPr>
                        <a:t> intervention</a:t>
                      </a:r>
                      <a:endParaRPr>
                        <a:solidFill>
                          <a:schemeClr val="tx1"/>
                        </a:solidFill>
                      </a:endParaRPr>
                    </a:p>
                  </a:txBody>
                  <a:tcPr marL="91425" marR="91425" marT="91425" marB="91425"/>
                </a:tc>
              </a:tr>
              <a:tr h="38100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38100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38100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r h="381000">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c>
                  <a:txBody>
                    <a:bodyPr/>
                    <a:lstStyle/>
                    <a:p>
                      <a:pPr marL="0" lvl="0" indent="0" algn="l" rtl="0">
                        <a:spcBef>
                          <a:spcPts val="0"/>
                        </a:spcBef>
                        <a:spcAft>
                          <a:spcPts val="0"/>
                        </a:spcAft>
                        <a:buNone/>
                      </a:pPr>
                      <a:endParaRPr>
                        <a:solidFill>
                          <a:schemeClr val="tx1"/>
                        </a:solidFill>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body" idx="1"/>
          </p:nvPr>
        </p:nvSpPr>
        <p:spPr>
          <a:xfrm>
            <a:off x="311700" y="1152475"/>
            <a:ext cx="8520600" cy="3691200"/>
          </a:xfrm>
          <a:prstGeom prst="rect">
            <a:avLst/>
          </a:prstGeom>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2. Inventory of </a:t>
            </a:r>
            <a:r>
              <a:rPr lang="en-GB" b="1" dirty="0" smtClean="0">
                <a:solidFill>
                  <a:schemeClr val="tx1"/>
                </a:solidFill>
              </a:rPr>
              <a:t>Other Water Bodies/Tanks</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tanks having more than 5 Hectare area of surface area</a:t>
            </a:r>
            <a:endParaRPr>
              <a:solidFill>
                <a:schemeClr val="tx1"/>
              </a:solidFill>
            </a:endParaRPr>
          </a:p>
          <a:p>
            <a:pPr marL="457200" lvl="0" indent="0" algn="l" rtl="0">
              <a:spcBef>
                <a:spcPts val="1600"/>
              </a:spcBef>
              <a:spcAft>
                <a:spcPts val="1600"/>
              </a:spcAft>
              <a:buNone/>
            </a:pPr>
            <a:endParaRPr>
              <a:solidFill>
                <a:schemeClr val="tx1"/>
              </a:solidFill>
            </a:endParaRPr>
          </a:p>
        </p:txBody>
      </p:sp>
      <p:graphicFrame>
        <p:nvGraphicFramePr>
          <p:cNvPr id="91" name="Google Shape;91;p19"/>
          <p:cNvGraphicFramePr/>
          <p:nvPr/>
        </p:nvGraphicFramePr>
        <p:xfrm>
          <a:off x="1911384" y="2120567"/>
          <a:ext cx="4218483" cy="2621130"/>
        </p:xfrm>
        <a:graphic>
          <a:graphicData uri="http://schemas.openxmlformats.org/drawingml/2006/table">
            <a:tbl>
              <a:tblPr>
                <a:noFill/>
                <a:tableStyleId>{58819C9F-C8AE-4F34-875A-38D8D4A39E2B}</a:tableStyleId>
              </a:tblPr>
              <a:tblGrid>
                <a:gridCol w="416930"/>
                <a:gridCol w="748947"/>
                <a:gridCol w="1147606"/>
                <a:gridCol w="1905000"/>
              </a:tblGrid>
              <a:tr h="786475">
                <a:tc>
                  <a:txBody>
                    <a:bodyPr/>
                    <a:lstStyle/>
                    <a:p>
                      <a:pPr marL="0" lvl="0" indent="0" algn="l" rtl="0">
                        <a:spcBef>
                          <a:spcPts val="0"/>
                        </a:spcBef>
                        <a:spcAft>
                          <a:spcPts val="0"/>
                        </a:spcAft>
                        <a:buNone/>
                      </a:pPr>
                      <a:r>
                        <a:rPr lang="en-GB" dirty="0" err="1"/>
                        <a:t>Sl</a:t>
                      </a:r>
                      <a:r>
                        <a:rPr lang="en-GB" dirty="0"/>
                        <a:t> No</a:t>
                      </a:r>
                      <a:endParaRPr/>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smtClean="0"/>
                        <a:t>District/Block/GP </a:t>
                      </a: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GB" dirty="0" smtClean="0"/>
                        <a:t>Coordinates</a:t>
                      </a:r>
                      <a:endParaRPr/>
                    </a:p>
                  </a:txBody>
                  <a:tcPr marL="91425" marR="91425" marT="91425" marB="91425"/>
                </a:tc>
                <a:tc>
                  <a:txBody>
                    <a:bodyPr/>
                    <a:lstStyle/>
                    <a:p>
                      <a:pPr marL="0" lvl="0" indent="0" algn="l" rtl="0">
                        <a:spcBef>
                          <a:spcPts val="0"/>
                        </a:spcBef>
                        <a:spcAft>
                          <a:spcPts val="0"/>
                        </a:spcAft>
                        <a:buNone/>
                      </a:pPr>
                      <a:r>
                        <a:rPr lang="en-GB" dirty="0"/>
                        <a:t>Capacity (Cubic metre</a:t>
                      </a:r>
                      <a:r>
                        <a:rPr lang="en-GB" dirty="0" smtClean="0"/>
                        <a:t>) before</a:t>
                      </a:r>
                      <a:r>
                        <a:rPr lang="en-GB" baseline="0" dirty="0" smtClean="0"/>
                        <a:t> intervention</a:t>
                      </a: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body" idx="1"/>
          </p:nvPr>
        </p:nvSpPr>
        <p:spPr>
          <a:xfrm>
            <a:off x="311700" y="1152475"/>
            <a:ext cx="8520600" cy="3691200"/>
          </a:xfrm>
          <a:prstGeom prst="rect">
            <a:avLst/>
          </a:prstGeom>
        </p:spPr>
        <p:style>
          <a:lnRef idx="1">
            <a:schemeClr val="accent6"/>
          </a:lnRef>
          <a:fillRef idx="2">
            <a:schemeClr val="accent6"/>
          </a:fillRef>
          <a:effectRef idx="1">
            <a:schemeClr val="accent6"/>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3. Ponds created under </a:t>
            </a:r>
            <a:r>
              <a:rPr lang="en-GB" b="1" dirty="0" smtClean="0">
                <a:solidFill>
                  <a:schemeClr val="tx1"/>
                </a:solidFill>
              </a:rPr>
              <a:t>MGNREGA</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ponds created under MGNREGA during July to September 2018</a:t>
            </a:r>
            <a:endParaRPr>
              <a:solidFill>
                <a:schemeClr val="tx1"/>
              </a:solidFill>
            </a:endParaRPr>
          </a:p>
          <a:p>
            <a:pPr marL="457200" lvl="0" indent="0" algn="l" rtl="0">
              <a:spcBef>
                <a:spcPts val="1600"/>
              </a:spcBef>
              <a:spcAft>
                <a:spcPts val="1600"/>
              </a:spcAft>
              <a:buNone/>
            </a:pPr>
            <a:endParaRPr>
              <a:solidFill>
                <a:schemeClr val="tx1"/>
              </a:solidFill>
            </a:endParaRPr>
          </a:p>
        </p:txBody>
      </p:sp>
      <p:graphicFrame>
        <p:nvGraphicFramePr>
          <p:cNvPr id="97" name="Google Shape;97;p20"/>
          <p:cNvGraphicFramePr/>
          <p:nvPr/>
        </p:nvGraphicFramePr>
        <p:xfrm>
          <a:off x="1674317" y="2120566"/>
          <a:ext cx="4764051" cy="2371315"/>
        </p:xfrm>
        <a:graphic>
          <a:graphicData uri="http://schemas.openxmlformats.org/drawingml/2006/table">
            <a:tbl>
              <a:tblPr>
                <a:noFill/>
                <a:tableStyleId>{58819C9F-C8AE-4F34-875A-38D8D4A39E2B}</a:tableStyleId>
              </a:tblPr>
              <a:tblGrid>
                <a:gridCol w="459744"/>
                <a:gridCol w="905473"/>
                <a:gridCol w="1882137"/>
                <a:gridCol w="1516697"/>
              </a:tblGrid>
              <a:tr h="786475">
                <a:tc>
                  <a:txBody>
                    <a:bodyPr/>
                    <a:lstStyle/>
                    <a:p>
                      <a:pPr marL="0" lvl="0" indent="0" algn="l" rtl="0">
                        <a:spcBef>
                          <a:spcPts val="0"/>
                        </a:spcBef>
                        <a:spcAft>
                          <a:spcPts val="0"/>
                        </a:spcAft>
                        <a:buNone/>
                      </a:pPr>
                      <a:r>
                        <a:rPr lang="en-GB" dirty="0" err="1"/>
                        <a:t>Sl</a:t>
                      </a:r>
                      <a:r>
                        <a:rPr lang="en-GB" dirty="0"/>
                        <a:t> No</a:t>
                      </a:r>
                      <a:endParaRPr/>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smtClean="0"/>
                        <a:t>District/Block/GP </a:t>
                      </a:r>
                    </a:p>
                  </a:txBody>
                  <a:tcPr marL="91425" marR="91425" marT="91425" marB="91425"/>
                </a:tc>
                <a:tc>
                  <a:txBody>
                    <a:bodyPr/>
                    <a:lstStyle/>
                    <a:p>
                      <a:pPr marL="0" lvl="0" indent="0" algn="l" rtl="0">
                        <a:spcBef>
                          <a:spcPts val="0"/>
                        </a:spcBef>
                        <a:spcAft>
                          <a:spcPts val="0"/>
                        </a:spcAft>
                        <a:buNone/>
                      </a:pPr>
                      <a:r>
                        <a:rPr lang="en-US" dirty="0" smtClean="0"/>
                        <a:t>Latitude/Longitude</a:t>
                      </a:r>
                      <a:endParaRPr/>
                    </a:p>
                  </a:txBody>
                  <a:tcPr marL="91425" marR="91425" marT="91425" marB="91425"/>
                </a:tc>
                <a:tc>
                  <a:txBody>
                    <a:bodyPr/>
                    <a:lstStyle/>
                    <a:p>
                      <a:pPr marL="0" lvl="0" indent="0" algn="l" rtl="0">
                        <a:spcBef>
                          <a:spcPts val="0"/>
                        </a:spcBef>
                        <a:spcAft>
                          <a:spcPts val="0"/>
                        </a:spcAft>
                        <a:buNone/>
                      </a:pPr>
                      <a:r>
                        <a:rPr lang="en-IN" dirty="0" smtClean="0"/>
                        <a:t>Capacity of the pond (Cu.</a:t>
                      </a:r>
                      <a:r>
                        <a:rPr lang="en-IN" baseline="0" dirty="0" smtClean="0"/>
                        <a:t> m)</a:t>
                      </a: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body" idx="1"/>
          </p:nvPr>
        </p:nvSpPr>
        <p:spPr>
          <a:xfrm>
            <a:off x="311700" y="407624"/>
            <a:ext cx="8520600" cy="4263076"/>
          </a:xfrm>
          <a:prstGeom prst="rect">
            <a:avLst/>
          </a:prstGeom>
        </p:spPr>
        <p:style>
          <a:lnRef idx="1">
            <a:schemeClr val="accent1"/>
          </a:lnRef>
          <a:fillRef idx="2">
            <a:schemeClr val="accent1"/>
          </a:fillRef>
          <a:effectRef idx="1">
            <a:schemeClr val="accent1"/>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4. </a:t>
            </a:r>
            <a:r>
              <a:rPr lang="en-GB" b="1" dirty="0" smtClean="0">
                <a:solidFill>
                  <a:schemeClr val="tx1"/>
                </a:solidFill>
              </a:rPr>
              <a:t>Traditional </a:t>
            </a:r>
            <a:r>
              <a:rPr lang="en-GB" b="1" dirty="0">
                <a:solidFill>
                  <a:schemeClr val="tx1"/>
                </a:solidFill>
              </a:rPr>
              <a:t>Water </a:t>
            </a:r>
            <a:r>
              <a:rPr lang="en-GB" b="1" dirty="0" smtClean="0">
                <a:solidFill>
                  <a:schemeClr val="tx1"/>
                </a:solidFill>
              </a:rPr>
              <a:t>Bodies</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traditional water bodies in consultation with local citizens</a:t>
            </a:r>
            <a:endParaRPr>
              <a:solidFill>
                <a:schemeClr val="tx1"/>
              </a:solidFill>
            </a:endParaRPr>
          </a:p>
          <a:p>
            <a:pPr marL="914400" lvl="1" indent="-317500" algn="l" rtl="0">
              <a:spcBef>
                <a:spcPts val="0"/>
              </a:spcBef>
              <a:spcAft>
                <a:spcPts val="0"/>
              </a:spcAft>
              <a:buSzPts val="1400"/>
              <a:buChar char="○"/>
            </a:pPr>
            <a:r>
              <a:rPr lang="en-GB" dirty="0">
                <a:solidFill>
                  <a:schemeClr val="tx1"/>
                </a:solidFill>
              </a:rPr>
              <a:t>The water bodies which have existed since very long time ( approximately more than 10 years) and which have served community for drinking water and other purposes</a:t>
            </a:r>
            <a:endParaRPr>
              <a:solidFill>
                <a:schemeClr val="tx1"/>
              </a:solidFill>
            </a:endParaRPr>
          </a:p>
          <a:p>
            <a:pPr marL="457200" lvl="0" indent="0" algn="l" rtl="0">
              <a:spcBef>
                <a:spcPts val="1600"/>
              </a:spcBef>
              <a:spcAft>
                <a:spcPts val="1600"/>
              </a:spcAft>
              <a:buNone/>
            </a:pPr>
            <a:endParaRPr>
              <a:solidFill>
                <a:schemeClr val="tx1"/>
              </a:solidFill>
            </a:endParaRPr>
          </a:p>
        </p:txBody>
      </p:sp>
      <p:graphicFrame>
        <p:nvGraphicFramePr>
          <p:cNvPr id="103" name="Google Shape;103;p21"/>
          <p:cNvGraphicFramePr/>
          <p:nvPr/>
        </p:nvGraphicFramePr>
        <p:xfrm>
          <a:off x="835301" y="1900209"/>
          <a:ext cx="6294950" cy="2621130"/>
        </p:xfrm>
        <a:graphic>
          <a:graphicData uri="http://schemas.openxmlformats.org/drawingml/2006/table">
            <a:tbl>
              <a:tblPr>
                <a:noFill/>
                <a:tableStyleId>{58819C9F-C8AE-4F34-875A-38D8D4A39E2B}</a:tableStyleId>
              </a:tblPr>
              <a:tblGrid>
                <a:gridCol w="466700"/>
                <a:gridCol w="838350"/>
                <a:gridCol w="1910600"/>
                <a:gridCol w="1539650"/>
                <a:gridCol w="1539650"/>
              </a:tblGrid>
              <a:tr h="752125">
                <a:tc>
                  <a:txBody>
                    <a:bodyPr/>
                    <a:lstStyle/>
                    <a:p>
                      <a:pPr marL="0" lvl="0" indent="0" algn="l" rtl="0">
                        <a:spcBef>
                          <a:spcPts val="0"/>
                        </a:spcBef>
                        <a:spcAft>
                          <a:spcPts val="0"/>
                        </a:spcAft>
                        <a:buNone/>
                      </a:pPr>
                      <a:r>
                        <a:rPr lang="en-GB" b="1" dirty="0" err="1"/>
                        <a:t>Sl</a:t>
                      </a:r>
                      <a:r>
                        <a:rPr lang="en-GB" b="1" dirty="0"/>
                        <a:t> No</a:t>
                      </a:r>
                      <a:endParaRPr b="1"/>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smtClean="0"/>
                        <a:t>District/Block/GP </a:t>
                      </a:r>
                    </a:p>
                  </a:txBody>
                  <a:tcPr marL="91425" marR="91425" marT="91425" marB="91425"/>
                </a:tc>
                <a:tc>
                  <a:txBody>
                    <a:bodyPr/>
                    <a:lstStyle/>
                    <a:p>
                      <a:pPr marL="0" lvl="0" indent="0" algn="l" rtl="0">
                        <a:spcBef>
                          <a:spcPts val="0"/>
                        </a:spcBef>
                        <a:spcAft>
                          <a:spcPts val="0"/>
                        </a:spcAft>
                        <a:buNone/>
                      </a:pPr>
                      <a:r>
                        <a:rPr lang="en-GB" b="1" dirty="0" smtClean="0"/>
                        <a:t>Coordinates</a:t>
                      </a:r>
                      <a:endParaRPr b="1"/>
                    </a:p>
                  </a:txBody>
                  <a:tcPr marL="91425" marR="91425" marT="91425" marB="91425"/>
                </a:tc>
                <a:tc>
                  <a:txBody>
                    <a:bodyPr/>
                    <a:lstStyle/>
                    <a:p>
                      <a:pPr marL="0" lvl="0" indent="0" algn="l" rtl="0">
                        <a:spcBef>
                          <a:spcPts val="0"/>
                        </a:spcBef>
                        <a:spcAft>
                          <a:spcPts val="0"/>
                        </a:spcAft>
                        <a:buNone/>
                      </a:pPr>
                      <a:r>
                        <a:rPr lang="en-GB" b="1"/>
                        <a:t>Type of Water Body (Tank, Ponds, Lakes etc)</a:t>
                      </a:r>
                      <a:endParaRPr b="1"/>
                    </a:p>
                  </a:txBody>
                  <a:tcPr marL="91425" marR="91425" marT="91425" marB="91425"/>
                </a:tc>
                <a:tc>
                  <a:txBody>
                    <a:bodyPr/>
                    <a:lstStyle/>
                    <a:p>
                      <a:pPr marL="0" lvl="0" indent="0" algn="l" rtl="0">
                        <a:spcBef>
                          <a:spcPts val="0"/>
                        </a:spcBef>
                        <a:spcAft>
                          <a:spcPts val="0"/>
                        </a:spcAft>
                        <a:buNone/>
                      </a:pPr>
                      <a:r>
                        <a:rPr lang="en-GB" b="1" dirty="0"/>
                        <a:t>Capacity </a:t>
                      </a:r>
                      <a:r>
                        <a:rPr lang="en-GB" b="1" dirty="0" smtClean="0"/>
                        <a:t>(Cubic </a:t>
                      </a:r>
                      <a:r>
                        <a:rPr lang="en-GB" b="1" dirty="0"/>
                        <a:t>Metres)</a:t>
                      </a:r>
                      <a:endParaRPr b="1"/>
                    </a:p>
                  </a:txBody>
                  <a:tcPr marL="91425" marR="91425" marT="91425" marB="91425"/>
                </a:tc>
              </a:tr>
              <a:tr h="2918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2656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2656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body" idx="1"/>
          </p:nvPr>
        </p:nvSpPr>
        <p:spPr>
          <a:xfrm>
            <a:off x="311700" y="515007"/>
            <a:ext cx="8520600" cy="4155693"/>
          </a:xfrm>
          <a:prstGeom prst="rect">
            <a:avLst/>
          </a:prstGeom>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5. Government Building with functional Rain Water </a:t>
            </a:r>
            <a:r>
              <a:rPr lang="en-GB" b="1" dirty="0" smtClean="0">
                <a:solidFill>
                  <a:schemeClr val="tx1"/>
                </a:solidFill>
              </a:rPr>
              <a:t>Harvesting</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buildings where there is active and working rain water harvesting structures in government buildings</a:t>
            </a:r>
            <a:endParaRPr>
              <a:solidFill>
                <a:schemeClr val="tx1"/>
              </a:solidFill>
            </a:endParaRPr>
          </a:p>
          <a:p>
            <a:pPr marL="457200" lvl="0" indent="0" algn="l" rtl="0">
              <a:spcBef>
                <a:spcPts val="1600"/>
              </a:spcBef>
              <a:spcAft>
                <a:spcPts val="1600"/>
              </a:spcAft>
              <a:buNone/>
            </a:pPr>
            <a:endParaRPr>
              <a:solidFill>
                <a:schemeClr val="tx1"/>
              </a:solidFill>
            </a:endParaRPr>
          </a:p>
        </p:txBody>
      </p:sp>
      <p:graphicFrame>
        <p:nvGraphicFramePr>
          <p:cNvPr id="109" name="Google Shape;109;p22"/>
          <p:cNvGraphicFramePr/>
          <p:nvPr/>
        </p:nvGraphicFramePr>
        <p:xfrm>
          <a:off x="1163783" y="1654211"/>
          <a:ext cx="6409112" cy="2904999"/>
        </p:xfrm>
        <a:graphic>
          <a:graphicData uri="http://schemas.openxmlformats.org/drawingml/2006/table">
            <a:tbl>
              <a:tblPr>
                <a:noFill/>
                <a:tableStyleId>{58819C9F-C8AE-4F34-875A-38D8D4A39E2B}</a:tableStyleId>
              </a:tblPr>
              <a:tblGrid>
                <a:gridCol w="482062"/>
                <a:gridCol w="979183"/>
                <a:gridCol w="1378067"/>
                <a:gridCol w="1782563"/>
                <a:gridCol w="1787237"/>
              </a:tblGrid>
              <a:tr h="2112579">
                <a:tc>
                  <a:txBody>
                    <a:bodyPr/>
                    <a:lstStyle/>
                    <a:p>
                      <a:pPr marL="0" lvl="0" indent="0" algn="ctr" rtl="0">
                        <a:spcBef>
                          <a:spcPts val="0"/>
                        </a:spcBef>
                        <a:spcAft>
                          <a:spcPts val="0"/>
                        </a:spcAft>
                        <a:buNone/>
                      </a:pPr>
                      <a:r>
                        <a:rPr lang="en-GB" b="1" dirty="0" err="1"/>
                        <a:t>Sl</a:t>
                      </a:r>
                      <a:r>
                        <a:rPr lang="en-GB" b="1" dirty="0"/>
                        <a:t> No</a:t>
                      </a:r>
                      <a:endParaRPr b="1"/>
                    </a:p>
                  </a:txBody>
                  <a:tcPr marL="91425" marR="91425" marT="91425" marB="91425"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smtClean="0"/>
                        <a:t>District/Block/GP </a:t>
                      </a:r>
                    </a:p>
                  </a:txBody>
                  <a:tcPr marL="91425" marR="91425" marT="91425" marB="91425" anchor="ctr"/>
                </a:tc>
                <a:tc>
                  <a:txBody>
                    <a:bodyPr/>
                    <a:lstStyle/>
                    <a:p>
                      <a:pPr marL="0" lvl="0" indent="0" algn="ctr" rtl="0">
                        <a:spcBef>
                          <a:spcPts val="0"/>
                        </a:spcBef>
                        <a:spcAft>
                          <a:spcPts val="0"/>
                        </a:spcAft>
                        <a:buNone/>
                      </a:pPr>
                      <a:r>
                        <a:rPr lang="en-GB" b="1" dirty="0" smtClean="0"/>
                        <a:t>Geo </a:t>
                      </a:r>
                      <a:r>
                        <a:rPr lang="en-GB" b="1" dirty="0" err="1" smtClean="0"/>
                        <a:t>Coordin</a:t>
                      </a:r>
                      <a:r>
                        <a:rPr lang="en-GB" b="1" dirty="0" smtClean="0"/>
                        <a:t> </a:t>
                      </a:r>
                      <a:r>
                        <a:rPr lang="en-GB" b="1" dirty="0" err="1" smtClean="0"/>
                        <a:t>ates</a:t>
                      </a:r>
                      <a:endParaRPr b="1"/>
                    </a:p>
                  </a:txBody>
                  <a:tcPr marL="91425" marR="91425" marT="91425" marB="91425" anchor="ctr"/>
                </a:tc>
                <a:tc>
                  <a:txBody>
                    <a:bodyPr/>
                    <a:lstStyle/>
                    <a:p>
                      <a:pPr marL="0" lvl="0" indent="0" algn="ctr" rtl="0">
                        <a:spcBef>
                          <a:spcPts val="0"/>
                        </a:spcBef>
                        <a:spcAft>
                          <a:spcPts val="0"/>
                        </a:spcAft>
                        <a:buNone/>
                      </a:pPr>
                      <a:r>
                        <a:rPr lang="en-GB" b="1" dirty="0"/>
                        <a:t>Type of Government Building having RWH Structures ( Offices, Schools, Hospitals etc)</a:t>
                      </a:r>
                      <a:endParaRPr b="1"/>
                    </a:p>
                  </a:txBody>
                  <a:tcPr marL="91425" marR="91425" marT="91425" marB="91425" anchor="ctr"/>
                </a:tc>
                <a:tc>
                  <a:txBody>
                    <a:bodyPr/>
                    <a:lstStyle/>
                    <a:p>
                      <a:pPr marL="0" lvl="0" indent="0" algn="ctr" rtl="0">
                        <a:spcBef>
                          <a:spcPts val="0"/>
                        </a:spcBef>
                        <a:spcAft>
                          <a:spcPts val="0"/>
                        </a:spcAft>
                        <a:buNone/>
                      </a:pPr>
                      <a:r>
                        <a:rPr lang="en-GB" b="1" dirty="0"/>
                        <a:t>Functional</a:t>
                      </a:r>
                      <a:endParaRPr b="1"/>
                    </a:p>
                    <a:p>
                      <a:pPr marL="0" lvl="0" indent="0" algn="ctr" rtl="0">
                        <a:spcBef>
                          <a:spcPts val="0"/>
                        </a:spcBef>
                        <a:spcAft>
                          <a:spcPts val="0"/>
                        </a:spcAft>
                        <a:buNone/>
                      </a:pPr>
                      <a:endParaRPr b="1"/>
                    </a:p>
                    <a:p>
                      <a:pPr marL="0" lvl="0" indent="0" algn="ctr" rtl="0">
                        <a:spcBef>
                          <a:spcPts val="0"/>
                        </a:spcBef>
                        <a:spcAft>
                          <a:spcPts val="0"/>
                        </a:spcAft>
                        <a:buNone/>
                      </a:pPr>
                      <a:r>
                        <a:rPr lang="en-GB" b="1" dirty="0"/>
                        <a:t>(Yes/No)</a:t>
                      </a:r>
                      <a:endParaRPr b="1"/>
                    </a:p>
                  </a:txBody>
                  <a:tcPr marL="91425" marR="91425" marT="91425" marB="91425" anchor="ctr"/>
                </a:tc>
              </a:tr>
              <a:tr h="359609">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359609">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body" idx="1"/>
          </p:nvPr>
        </p:nvSpPr>
        <p:spPr>
          <a:xfrm>
            <a:off x="311700" y="979500"/>
            <a:ext cx="8752800" cy="4060200"/>
          </a:xfrm>
          <a:prstGeom prst="rect">
            <a:avLst/>
          </a:prstGeom>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t" anchorCtr="0">
            <a:noAutofit/>
          </a:bodyPr>
          <a:lstStyle/>
          <a:p>
            <a:pPr marL="457200" lvl="0" indent="0" algn="l" rtl="0">
              <a:spcBef>
                <a:spcPts val="0"/>
              </a:spcBef>
              <a:spcAft>
                <a:spcPts val="0"/>
              </a:spcAft>
              <a:buNone/>
            </a:pPr>
            <a:r>
              <a:rPr lang="en-GB" b="1" dirty="0">
                <a:solidFill>
                  <a:schemeClr val="tx1"/>
                </a:solidFill>
              </a:rPr>
              <a:t>6 . </a:t>
            </a:r>
            <a:r>
              <a:rPr lang="en-GB" b="1" dirty="0" smtClean="0">
                <a:solidFill>
                  <a:schemeClr val="tx1"/>
                </a:solidFill>
              </a:rPr>
              <a:t>Bore wells </a:t>
            </a:r>
            <a:r>
              <a:rPr lang="en-GB" b="1" dirty="0">
                <a:solidFill>
                  <a:schemeClr val="tx1"/>
                </a:solidFill>
              </a:rPr>
              <a:t>requiring Point </a:t>
            </a:r>
            <a:r>
              <a:rPr lang="en-GB" b="1" dirty="0" smtClean="0">
                <a:solidFill>
                  <a:schemeClr val="tx1"/>
                </a:solidFill>
              </a:rPr>
              <a:t>Recharge</a:t>
            </a:r>
          </a:p>
          <a:p>
            <a:pPr marL="914400" lvl="1" indent="-317500" algn="l" rtl="0">
              <a:spcBef>
                <a:spcPts val="1600"/>
              </a:spcBef>
              <a:spcAft>
                <a:spcPts val="0"/>
              </a:spcAft>
              <a:buSzPts val="1400"/>
              <a:buChar char="○"/>
            </a:pPr>
            <a:r>
              <a:rPr lang="en-GB" dirty="0" smtClean="0">
                <a:solidFill>
                  <a:schemeClr val="tx1"/>
                </a:solidFill>
              </a:rPr>
              <a:t> </a:t>
            </a:r>
            <a:r>
              <a:rPr lang="en-GB" dirty="0">
                <a:solidFill>
                  <a:schemeClr val="tx1"/>
                </a:solidFill>
              </a:rPr>
              <a:t>Need to take details of all the </a:t>
            </a:r>
            <a:r>
              <a:rPr lang="en-GB" dirty="0" smtClean="0">
                <a:solidFill>
                  <a:schemeClr val="tx1"/>
                </a:solidFill>
              </a:rPr>
              <a:t>bore wells </a:t>
            </a:r>
            <a:r>
              <a:rPr lang="en-GB" dirty="0">
                <a:solidFill>
                  <a:schemeClr val="tx1"/>
                </a:solidFill>
              </a:rPr>
              <a:t>used for drinking water which get dried during summer each year and which require point recharge</a:t>
            </a:r>
            <a:endParaRPr>
              <a:solidFill>
                <a:schemeClr val="tx1"/>
              </a:solidFill>
            </a:endParaRPr>
          </a:p>
          <a:p>
            <a:pPr marL="457200" lvl="0" indent="0" algn="l" rtl="0">
              <a:spcBef>
                <a:spcPts val="1600"/>
              </a:spcBef>
              <a:spcAft>
                <a:spcPts val="1600"/>
              </a:spcAft>
              <a:buNone/>
            </a:pPr>
            <a:endParaRPr>
              <a:solidFill>
                <a:schemeClr val="tx1"/>
              </a:solidFill>
            </a:endParaRPr>
          </a:p>
        </p:txBody>
      </p:sp>
      <p:graphicFrame>
        <p:nvGraphicFramePr>
          <p:cNvPr id="115" name="Google Shape;115;p23"/>
          <p:cNvGraphicFramePr/>
          <p:nvPr/>
        </p:nvGraphicFramePr>
        <p:xfrm>
          <a:off x="1094125" y="2323985"/>
          <a:ext cx="5481725" cy="2239995"/>
        </p:xfrm>
        <a:graphic>
          <a:graphicData uri="http://schemas.openxmlformats.org/drawingml/2006/table">
            <a:tbl>
              <a:tblPr>
                <a:noFill/>
                <a:tableStyleId>{58819C9F-C8AE-4F34-875A-38D8D4A39E2B}</a:tableStyleId>
              </a:tblPr>
              <a:tblGrid>
                <a:gridCol w="441750"/>
                <a:gridCol w="897300"/>
                <a:gridCol w="893475"/>
                <a:gridCol w="1757225"/>
                <a:gridCol w="1491975"/>
              </a:tblGrid>
              <a:tr h="1447575">
                <a:tc>
                  <a:txBody>
                    <a:bodyPr/>
                    <a:lstStyle/>
                    <a:p>
                      <a:pPr marL="0" lvl="0" indent="0" algn="ctr" rtl="0">
                        <a:spcBef>
                          <a:spcPts val="0"/>
                        </a:spcBef>
                        <a:spcAft>
                          <a:spcPts val="0"/>
                        </a:spcAft>
                        <a:buNone/>
                      </a:pPr>
                      <a:r>
                        <a:rPr lang="en-GB" b="1" dirty="0" err="1"/>
                        <a:t>Sl</a:t>
                      </a:r>
                      <a:r>
                        <a:rPr lang="en-GB" b="1" dirty="0"/>
                        <a:t> No</a:t>
                      </a:r>
                      <a:endParaRPr b="1"/>
                    </a:p>
                  </a:txBody>
                  <a:tcPr marL="91425" marR="91425" marT="91425" marB="91425"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smtClean="0"/>
                        <a:t>District/Block/GP </a:t>
                      </a:r>
                    </a:p>
                  </a:txBody>
                  <a:tcPr marL="91425" marR="91425" marT="91425" marB="91425" anchor="ctr"/>
                </a:tc>
                <a:tc>
                  <a:txBody>
                    <a:bodyPr/>
                    <a:lstStyle/>
                    <a:p>
                      <a:pPr marL="0" lvl="0" indent="0" algn="ctr" rtl="0">
                        <a:spcBef>
                          <a:spcPts val="0"/>
                        </a:spcBef>
                        <a:spcAft>
                          <a:spcPts val="0"/>
                        </a:spcAft>
                        <a:buNone/>
                      </a:pPr>
                      <a:r>
                        <a:rPr lang="en-GB" b="1" dirty="0" smtClean="0"/>
                        <a:t>Geo Coordinates</a:t>
                      </a:r>
                      <a:endParaRPr b="1"/>
                    </a:p>
                  </a:txBody>
                  <a:tcPr marL="91425" marR="91425" marT="91425" marB="91425" anchor="ctr"/>
                </a:tc>
                <a:tc>
                  <a:txBody>
                    <a:bodyPr/>
                    <a:lstStyle/>
                    <a:p>
                      <a:pPr marL="0" lvl="0" indent="0" algn="ctr" rtl="0">
                        <a:spcBef>
                          <a:spcPts val="0"/>
                        </a:spcBef>
                        <a:spcAft>
                          <a:spcPts val="0"/>
                        </a:spcAft>
                        <a:buNone/>
                      </a:pPr>
                      <a:r>
                        <a:rPr lang="en-GB" b="1" dirty="0"/>
                        <a:t>No of </a:t>
                      </a:r>
                      <a:r>
                        <a:rPr lang="en-GB" b="1" dirty="0" err="1"/>
                        <a:t>Borewells</a:t>
                      </a:r>
                      <a:endParaRPr b="1"/>
                    </a:p>
                  </a:txBody>
                  <a:tcPr marL="91425" marR="91425" marT="91425" marB="91425" anchor="ctr"/>
                </a:tc>
                <a:tc>
                  <a:txBody>
                    <a:bodyPr/>
                    <a:lstStyle/>
                    <a:p>
                      <a:pPr marL="0" lvl="0" indent="0" algn="ctr" rtl="0">
                        <a:spcBef>
                          <a:spcPts val="0"/>
                        </a:spcBef>
                        <a:spcAft>
                          <a:spcPts val="0"/>
                        </a:spcAft>
                        <a:buNone/>
                      </a:pPr>
                      <a:r>
                        <a:rPr lang="en-GB" b="1"/>
                        <a:t>Depth of Bore well (feet)</a:t>
                      </a:r>
                      <a:endParaRPr b="1"/>
                    </a:p>
                  </a:txBody>
                  <a:tcPr marL="91425" marR="91425" marT="91425" marB="91425" anchor="ctr"/>
                </a:tc>
              </a:tr>
              <a:tr h="3084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r h="2808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739</Words>
  <Application>Microsoft Office PowerPoint</Application>
  <PresentationFormat>On-screen Show (16:9)</PresentationFormat>
  <Paragraphs>157</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Simple Light</vt:lpstr>
      <vt:lpstr>PowerPoint Presentation</vt:lpstr>
      <vt:lpstr>Outputs from First Visit - JSA Team</vt:lpstr>
      <vt:lpstr>1. JSA Baseline Data and JSA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Outputs on District Water Conservation Plan</vt:lpstr>
      <vt:lpstr>Outputs on District Water Conservation Plan</vt:lpstr>
      <vt:lpstr>PowerPoint Presentation</vt:lpstr>
      <vt:lpstr>PowerPoint Presentation</vt:lpstr>
      <vt:lpstr>PowerPoint Presentation</vt:lpstr>
      <vt:lpstr>3. Information, Education and Communication (IEC Plan) &amp; Media Plan</vt:lpstr>
      <vt:lpstr>PowerPoint Presentation</vt:lpstr>
      <vt:lpstr>Print and Electronic Media Outreach Plan</vt:lpstr>
      <vt:lpstr>Number of People to be Mobilized</vt:lpstr>
      <vt:lpstr>4. Details of Central, State and GP Funds</vt:lpstr>
      <vt:lpstr>Day to Day activity of the visiting team</vt:lpstr>
      <vt:lpstr> Day to Day activity of the visiting team </vt:lpstr>
      <vt:lpstr>Instructions on how to use the portal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Sharma, Ikshwaku</cp:lastModifiedBy>
  <cp:revision>26</cp:revision>
  <dcterms:modified xsi:type="dcterms:W3CDTF">2019-07-06T10:42:03Z</dcterms:modified>
</cp:coreProperties>
</file>